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886" r:id="rId3"/>
    <p:sldId id="624" r:id="rId4"/>
    <p:sldId id="626" r:id="rId5"/>
    <p:sldId id="627" r:id="rId6"/>
    <p:sldId id="628" r:id="rId7"/>
    <p:sldId id="629" r:id="rId8"/>
    <p:sldId id="630" r:id="rId9"/>
    <p:sldId id="631" r:id="rId10"/>
    <p:sldId id="753" r:id="rId11"/>
    <p:sldId id="632" r:id="rId12"/>
    <p:sldId id="633" r:id="rId13"/>
    <p:sldId id="634" r:id="rId14"/>
    <p:sldId id="754" r:id="rId15"/>
    <p:sldId id="636" r:id="rId16"/>
    <p:sldId id="637" r:id="rId17"/>
    <p:sldId id="887" r:id="rId18"/>
    <p:sldId id="642" r:id="rId19"/>
    <p:sldId id="761" r:id="rId20"/>
    <p:sldId id="762" r:id="rId21"/>
    <p:sldId id="763" r:id="rId22"/>
    <p:sldId id="764" r:id="rId23"/>
    <p:sldId id="760" r:id="rId24"/>
    <p:sldId id="643" r:id="rId25"/>
    <p:sldId id="644" r:id="rId26"/>
    <p:sldId id="888" r:id="rId27"/>
    <p:sldId id="772" r:id="rId28"/>
    <p:sldId id="653" r:id="rId29"/>
    <p:sldId id="654" r:id="rId30"/>
    <p:sldId id="656" r:id="rId31"/>
    <p:sldId id="658" r:id="rId32"/>
    <p:sldId id="792" r:id="rId33"/>
    <p:sldId id="794" r:id="rId34"/>
    <p:sldId id="796" r:id="rId35"/>
    <p:sldId id="798" r:id="rId36"/>
    <p:sldId id="800" r:id="rId37"/>
    <p:sldId id="802" r:id="rId38"/>
    <p:sldId id="804" r:id="rId39"/>
    <p:sldId id="889" r:id="rId40"/>
    <p:sldId id="662" r:id="rId41"/>
    <p:sldId id="680" r:id="rId42"/>
    <p:sldId id="681" r:id="rId43"/>
    <p:sldId id="813" r:id="rId44"/>
    <p:sldId id="815" r:id="rId45"/>
    <p:sldId id="817" r:id="rId46"/>
    <p:sldId id="818" r:id="rId47"/>
    <p:sldId id="821" r:id="rId48"/>
    <p:sldId id="823" r:id="rId49"/>
    <p:sldId id="824" r:id="rId50"/>
    <p:sldId id="890" r:id="rId51"/>
    <p:sldId id="684" r:id="rId52"/>
    <p:sldId id="698" r:id="rId53"/>
    <p:sldId id="702" r:id="rId54"/>
    <p:sldId id="703" r:id="rId55"/>
    <p:sldId id="704" r:id="rId56"/>
    <p:sldId id="835" r:id="rId57"/>
    <p:sldId id="836" r:id="rId58"/>
    <p:sldId id="837" r:id="rId59"/>
    <p:sldId id="838" r:id="rId60"/>
    <p:sldId id="839" r:id="rId61"/>
    <p:sldId id="841" r:id="rId62"/>
    <p:sldId id="711" r:id="rId63"/>
    <p:sldId id="712" r:id="rId64"/>
    <p:sldId id="842" r:id="rId65"/>
    <p:sldId id="843" r:id="rId66"/>
    <p:sldId id="844" r:id="rId67"/>
    <p:sldId id="845" r:id="rId68"/>
    <p:sldId id="846" r:id="rId69"/>
    <p:sldId id="847" r:id="rId70"/>
    <p:sldId id="848" r:id="rId71"/>
    <p:sldId id="719" r:id="rId72"/>
    <p:sldId id="720" r:id="rId73"/>
    <p:sldId id="849" r:id="rId74"/>
    <p:sldId id="850" r:id="rId75"/>
    <p:sldId id="851" r:id="rId76"/>
    <p:sldId id="852" r:id="rId77"/>
    <p:sldId id="853" r:id="rId78"/>
    <p:sldId id="854" r:id="rId79"/>
    <p:sldId id="855" r:id="rId80"/>
    <p:sldId id="856" r:id="rId81"/>
    <p:sldId id="858" r:id="rId82"/>
    <p:sldId id="857" r:id="rId83"/>
    <p:sldId id="859" r:id="rId84"/>
    <p:sldId id="860" r:id="rId85"/>
    <p:sldId id="861" r:id="rId86"/>
    <p:sldId id="862" r:id="rId87"/>
    <p:sldId id="863" r:id="rId88"/>
    <p:sldId id="865" r:id="rId89"/>
    <p:sldId id="866" r:id="rId90"/>
    <p:sldId id="867" r:id="rId91"/>
    <p:sldId id="891" r:id="rId92"/>
    <p:sldId id="874" r:id="rId93"/>
    <p:sldId id="875" r:id="rId94"/>
    <p:sldId id="878" r:id="rId95"/>
    <p:sldId id="876" r:id="rId96"/>
    <p:sldId id="895" r:id="rId97"/>
    <p:sldId id="879" r:id="rId98"/>
    <p:sldId id="880" r:id="rId99"/>
    <p:sldId id="881" r:id="rId100"/>
    <p:sldId id="892" r:id="rId101"/>
    <p:sldId id="893" r:id="rId10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662"/>
    <a:srgbClr val="660033"/>
    <a:srgbClr val="0000CC"/>
    <a:srgbClr val="FF0000"/>
    <a:srgbClr val="000066"/>
    <a:srgbClr val="FFCC99"/>
    <a:srgbClr val="33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4963" autoAdjust="0"/>
  </p:normalViewPr>
  <p:slideViewPr>
    <p:cSldViewPr>
      <p:cViewPr varScale="1">
        <p:scale>
          <a:sx n="106" d="100"/>
          <a:sy n="106" d="100"/>
        </p:scale>
        <p:origin x="1746" y="9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1C34D653-A00E-4A5D-9D84-801EA70DC7D9}" type="datetimeFigureOut">
              <a:rPr lang="ko-KR" altLang="en-US"/>
              <a:pPr>
                <a:defRPr/>
              </a:pPr>
              <a:t>2021-06-18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564C2EE2-D78F-416D-978A-03C565AD733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9508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2:52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18856 4216 0,'0'17'47,"0"1"-31,18-18-16,-1 35 15,-17-17-15,18 35 16,-18-36-16,35 36 16,18 36-16,-53-72 0,35 71 15,-17-70-15,17 35 16,-17 17-1,0-70-15,-1 36 16,1-19-16,-18 1 0,0 0 16,17-18-1,-17-18 48,0 0-63,18 1 15,17-36-15,54-35 16,34-18 0,1 18-1,-107 70-15,160-70 16,-142 70-16,71-52 16,-71 70-16,53-53 15,-70 35-15,-1 18 0,1-18 0,-18 1 0,18 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4:32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21308 5115 0,'0'18'47,"17"-18"-47,-17 18 0,18-1 15,0 1-15,-1 17 16,1-17-16,0-1 16,17 72-1,0-19 1,0 18-16,1 1 16,-19-19-1,1-17 1,0-35-1,-18-1-15,17 1 16,1-18 31,0 0-31,-18-18-16,70-17 15,-52 35-15,123-88 16,-123 70-16,-1-17 0,124-36 0,-88 54 15,176-124-15,-193 123 0,17 0 16,158-88-16,36-17 16,-211 105-16,175-52 15,-175 52-15,-1 18 0,35-35 16,-17 17 0</inkml:trace>
  <inkml:trace contextRef="#ctx0" brushRef="#br0" timeOffset="40939.846">9278 7285 0,'0'17'62,"0"1"-46,18 0-16,-1 52 15,1 19 1,17 16 0,-35 1-1,18-18-15,-18-70 16,18 70-16,-18-70 0,0 35 16,0-36-16,17 54 15,-17-53-15,18 17 16,-18-17-1,17-18 1,1 0 0,0-18-1,35-17 1,35-54 0,-53 54-16,159-71 15,-159 71-15,-17 17 0,194-105 16,-159 88-16,194-89 0,-212 107 15,0-19-15,18 36 0,123-106 0,89 1 16,-124 34 0,-123 71-16,35-18 15,-36 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5:03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3210 0,'18'0'0,"0"18"16,-1 17 0,1 53-1,-1-17 1,1-53-16,-18 87 0,18-105 0,-18 18 15,17 70-15,1-17 16,-18-54-16,18 54 16,-18-53-16,17-1 15,1 1 1,-18 0 0,18-1-16,-1-17 15,1 0 16,0 0-15,-18-17 0,17-1-16,54-35 15,-71 35-15,106-87 16,-71 87-16,-18 0 0,89-105 16,71-18-1,-160 123-15,160-141 16,-142 124-16,18 17 0,106-123 15,35 0-15,-159 141 16,124-123-16,-142 105 0,19 0 0,17-35 16,-18 36-1,-35-1-15,0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5:27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16492 2434 0,'18'0'15,"-18"18"1,35-18 0,1 35-16,-1-17 15,0 17 1,-17-17-1,-1-18-15,1 35 16,0-35-16,-1 18 16,-17-1-16,36 18 0,-36-17 15,0 0-15,17 17 0,1 18 16,-18-35-16,35 35 16,-35-36-16,0 1 0,18 17 15,-18 36 1,17-18-1,-17-36-15,0 1 16,18-18 78,-18-18-94,18 18 0,-1-17 15,19-36 1,-19 53-16,36-53 16,-18 35-16,-17 0 0,35-17 15,88-53 1,18 0-16,35 0 16,-35-1-1,-142 72-15,124-54 16,-105 71-16,-19-17 0,72-36 15,-37 17 1,-34 36-16,17-17 16,-35-1-16,18 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5:38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13899 0,'0'18'63,"17"-18"-63,36 18 15,18-1 1,-54 1-16,89 0 16,-88-18-16,-1 0 0,160 17 15,105 19-15,124-19 16,88-17-1,35 0 1,-423 0-16,423-17 16,-459 17-16,424-36 15,-406 36-15,547-53 16,-529 53-16,0-17 0,0 17 0,300-36 0,158 1 16,-493 35-16,423-35 15,-424 17-15,-17 18 0,264-17 16,1-1-1,-265 0-15,247-17 16,-265 35-16,18 0 0,176-35 0,71-1 16,-247 36-16,300-52 15,-283 34-15,-17 18 0,0-18 0,229-35 16,177-52 0,-388 87-16,405-106 15,-406 107-15,-17 17 0,300-106 16,-300 88-16,282-105 0,-282 105 15,141-52-15,-159 52 0,142-53 16,-160 54-16,36-18 16,-35 17-16,17-17 15,-35 17-15,0 0 0,0-52 32,0-1-32,0-17 15,36 17 1,-1 1-1,-18 52-15,36-70 16,-53 70-16,36-52 16,-36 52-16,35-70 15,-35 70-15,0 1 0,0-1 0,0 1 0,18-19 0,-18-70 16,0 89-16,-18-54 16,18 36-16,-18 35 0,1-71 15,-36 18 1,53 36-16,-71-36 15,71 35-15,-17 18 0,-36-53 0,-71 0 16,106 36-16,-105-36 16,88 35-16,17 1 0,-123-19 15,-71-17 1,195 53-16,-177-35 16,158 35-16,1 0 0,-124-35 15,-141 0 1,36-1-16,211 19 0,-247-19 15,247 36-15,-176-17 16,176 17-16,-282-36 16,264 36-16,36 0 0,-18 0 0,-176-17 15,-142 17 1,301 0-16,-301 0 0,318 0 16,1 0-16,-284 0 0,-105 0 15,36 17 1,334-17-16,-317 36 15,318-36-15,-248 35 16,248-35-16,-283 53 16,300-53-16,0 18 0,0-18 0,-123 35 0,-107 0 15,248-17-15,-247 17 16,229-17-16,0-18 0,-194 35 16,-176 18-1,123 0 1,247-36-16,-229 72 15,229-89-15,0 0 0,-141 53 0,159-36 0,-212 54 16,211-71-16,1 17 0,-124 36 16,18 18-1,124-53-15,-124 52 16,123-70-16,0 18 0,-70 35 16,-18 52-1,18-16-15,70-72 0,-52 89 16,52-88-16,-52 70 15,70-53-15,-53 71 16,35-88-16,0 17 0,18-17 0,-35 52 16,0 54-1,-18-1-15,53-105 16,-53 105-16,35-105 0,-17 123 16,17-53-1,18-70-15,-35 52 16,35-34-16,0 17 15,0-36-15,0 54 16,0-54-16,18 36 0,-1 0 16,54 0-1,-71-35-15,71 35 16,-36-36-16,0 1 0,53 17 16,53 1-1,-88-19-15,106 1 16,-124-1-16,18-17 0,71 36 0,-89-36 15,124 0-15,-142 0 0,19 0 0,52 0 16,-18 0 0,-34 0-1,-19 0 1,1 0 46,-18-18-62,18-17 16,-18 17-16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5:54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4039 17057 0,'-17'0'0,"34"0"0,-87-53 16,70 35-16,-18 1 16,-17-19-1,35 19-15,-18-19 16,18 19-16,-17-1 0,17 1 0,-36-54 15,36 53-15,0-35 16,0 36-16,-17-1 0,17-17 16,0-36-1,0 1 1,35-1 0,-35 54-16,53-72 0,-18 72 0,-35-1 15,53-53-15,18-17 16,-54 71-16,71-72 15,-70 89-15,0-17 0,52-54 16,36 1 0,-88 52-16,105-70 0,-105 70 15,17 1-15,-17-1 0,88-53 0,70-17 16,-141 71-16,230-89 16,-212 88-16,-18 0 0,212-87 15,88-1 1,-282 71-16,282-54 15,-282 72-15,0-19 0,229-34 0,71-18 16,-300 52-16,335-52 16,-335 71-16,0 17 0,317-71 15,36-17 1,-336 70-16,389-52 16,-353 52-16,-36 0 0,36 18 0,265-53 15,193-35-15,-458 71 0,476-54 16,-494 53-16,0 1 0,389-19 15,122-16 1,-510 34-16,546-35 16,-547 35-16,18 18 0,405-53 15,89 36 1,-512-1-16,529 1 0,-546 17 0,52-18 16,354 18-16,87 0 15,-458 0-15,423 0 16,-441 0-16,18 0 0,318 0 15,122 18 1,-475-18-16,388 17 0,-407 1 16,19-18-16,264 35 0,71 0 15,-336-35-15,301 36 16,-318-36-16,17 17 0,195 19 16,17-1-1,-229-35-15,159 35 16,-177-17-16,0-18 0,106 35 0,18 18 15,-141-53-15,140 71 16,-140-54-16,17-17 0,54 53 16,-1 0-1,-53-35-15,18 35 16,-35-53-16,-1 17 0,1 18 16,17-17-16,-35 0 15,35 35-15,-17-18 0,17 35 16,36 19-1,-71-72-15,70 71 16,-70-70-16,18 0 0,17 52 16,1 1-1,-19-18-15,-17-36 16,0 54-16,0-53 0,0-1 16,0 36-16,0-35 0,0 88 15,0-89-15,0 1 0,-35 88 16,0 17-1,35-87-15,-53 122 16,53-122-16,-18-19 0,18 1 0,-35 88 0,-18 52 16,35-158-16,-52 124 15,52-106-15,18-1 0,-88 71 16,0 18 0,-36 0-1,-17 18 1,18-54-16,105-52 0,-158 88 15,140-71-15,1-35 0,-141 88 16,-54 18 0,195-89-16,-212 72 15,212-72-15,0 1 0,-195 52 16,1 19-16,159-89 16,-195 70-16,230-70 0,-18 18 15,-212 17-15,-70-17 16,282-18-16,-335 35 15,317-35-15,19 0 0,-266 53 16,-70-18 0,335-35-16,-282 53 0,247-53 15,35 0-15,0 18 0,-141 17 0,-124-17 16,265-1-16,-229 1 16,247-18-16,-36 0 0,-158 0 15,-124 0 1,300 0-16,-299 0 15,281 0-15,18 0 0,-229 0 0,-53 0 16,282 0-16,-265 0 16,265 0-16,-17 0 0,-195 0 15,-87 18 1,299-18-16,-230 0 16,248 0-16,-35 0 0,-142 0 15,-70 0-15,246 0 0,-228 0 16,229 0-16,-18 0 0,-177-18 15,-34-17 1,211 35-16,-247-36 16,247 36-16,18 0 0,-195-17 15,-16-1 1,210 1-16,-175-1 0,175 18 0,1 0 16,-141-18-16,-1 1 15,142 17-15,-177-36 16,177 36-16,-18 0 0,-159-17 15,-70-1 1,229 18-16,-229-18 0,229 1 16,0 17-16,-194 0 0,-35-35 15,229 35-15,-194-36 16,194 36-16,18-17 0,-141-1 16,-18-17-1,176 17-15,-141-17 16,142 35-16,-19-18 0,-70-17 0,-52-18 15,140 53-15,-141-71 16,124 71-16,17 0 0,-123-53 16,18 18-1,105 18-15,-70-19 16,70 36-16,-52-35 16,-1 17-16,18 1 15,36-1-15,-19 18 16,19 0-16,-1-35 15,-17 35 1,35-18 15,-18 18-15,1-17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5:59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10971 2981 0,'0'18'31,"0"-1"-31,18 19 16,17 16-1,-35-34-15,36 53 0,-36-54 16,35 19-16,-18-19 0,1 36 15,-18-35-15,18-18 0,-1 53 16,1-18 0,-18-17-16,18-1 15,-1 1-15,-17-1 0,18 1 16,-18 0-16,18-18 16,-1 0 30,1 0-30,35 0 0,17 0-16,-34 0 15,122-36-15,-140 36 0,158-70 16,-158 70-16,264-124 16,-264 124-16,35-35 0,141-71 15,53-17 1,-212 105-16,177-105 15,-177 105-15,-17 1 0,17-1 0,71-53 0,17 1 16,-105 52-16,88-35 16,-89 36-16,1 17 0,53-53 15,-1 17 1,-52 36-16,52-35 16,-52 35-16,-18-18 0,35 1 15,-17 17-15,17 0 0,-17-18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6:07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16069 3034 0,'18'0'79,"-18"18"-79,17-18 15,-17 35 1,36 0-1,-1 18-15,0 18 16,-17-1 0,-1 1-1,19 17 1,-36-35 0,0-36-16,0 36 15,17-53-15,-17 36 0,0-19 16,0 1-1,18-18 64,0 0-79,17-35 15,53-18 1,-70 35-16,88-53 15,-89 71-15,18-17 0,89-89 16,52 0 0,-123 89-16,106-72 0,-141 72 0,-1-1 15,89-35-15,-18 0 16,-70 53-16,17-35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6:11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11236 3387 0,'18'0'62,"-18"17"-46,35 19-16,18 16 16,-53-34-16,53 53 15,-36-71-15,-17 17 0,53 54 16,18 17-1,-18-17-15,-36-36 16,-17-17 0,18-18-16,0 0 62,-1-18-62,1 0 0,53-35 16,-54 36-16,107-54 15,-89 36-15,-17 17 0,123-70 16,70-18 0,-175 71-16,193-89 15,-194 89-15,-17 35 0,158-106 16,-17 18-16,-124 71 16,53-36-16,-52 53 0,-36-18 0,53 0 15,-53 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5-14T01:21:51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10037 0,'0'17'234,"0"1"-218,0-1-1,0 1 1,0 0 0,0-1 15,0 1-15,0 0 15,17-18-16,-17 17 1,18 1 31,-18 0-16,0-1-15,0 1 15,18-18-15,-18 17-1,0 1 17,0 0-32,17-18 31,-17 17-31,0 1 15,0 0 17,0-1-32,18-17 15,-18 18 1,18-18 0,-18 18-1,0-1 32,17-17 203,1 0-234,-18-17-16,35 17 15,-17-36 1,35 19-16,-18-19 16,0 1-1,1 35 1,-36-18-16,17 18 15,1-17-15,-1 17 16,1-18 0,0 1-16,-1-1 0,1 0 15,0 18-15,-1-17 16,19-1 0,-19 0-1,1 18 1,-18-17-1,17 17 1,-17-18 0,18 18-16,0 0 15,-18-18 1,17 18 0,-17-17-1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6:18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10883 2999 0,'0'17'32,"0"1"-32,0 0 15,18 17 1,-18-18-16,17 36 0,-17-35 15,18 0-15,-18 17 0,0-17 0,18 70 16,-1-88-16,-17 17 0,18 1 16,-18 17-16,0-17 0,18 35 15,-18-36-15,0 1 16,17-18 0,1 0 15,0 0-16,-1 0 1,1-18-16,70-17 16,-70 0-16,123-53 15,-124 70-15,195-88 0,-177 89 0,212-142 16,-211 141-16,34-17 0,89-53 16,-106 70-16,123-70 15,-158 53-15,17 35 0,36-53 16,-36 35-1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2:58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11677 4357 0,'18'0'0,"-1"0"16,-17 17 0,18 19-1,0-19-15,-1 1 16,-17 0-16,18-18 0,-18 35 0,17-35 0,1 53 16,0-36-16,-18 1 15,17 0-15,1 35 16,-18-36-16,35 19 15,-35-19-15,18-17 0,-18 18 16,18-18 31,-1-18-31,1 1-16,17-54 15,89-17 1,-89 70-16,141-105 15,-141 105-15,1-17 0,-1 17 0,124-70 0,88-18 16,-212 71-16,159-36 16,-141 54-16,-35-1 0,105-17 15,-35-1 1,-70 36 0,0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6:25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8608 2611 0,'0'0'15,"17"0"-15,19 88 16,-19-71-16,36 72 0,-35-54 15,35 71-15,-36-89 0,54 107 16,-53-89-16,-18-17 0,53 70 16,-18-35-1,-35-18-15,35 0 16,-35-17-16,0 0 16,0-36 62,18 18-78,-1-35 15,36-1-15,-35 19 0,88-54 16,-89 54-16,1-1 0,88-53 16,-71 54-16,142-89 15,-142 71-15,0 17 0,106-70 16,0 0-1,-123 70-15,88-35 0,-106 35 16,17 1-16,19-1 0,-19 1 16,1 17-1,-18-18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6:45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7726 1870 0,'17'0'16,"1"0"15,0 0-15,35 0 0,0 17-1,-36-17-15,71 18 0,-52 0 16,52-1-16,18 19 15,-89-19-15,107 18 16,-107-35-16,1 0 0,106 53 16,-36 0-1,-53-53-15,71 53 16,-88-53-16,-1 0 0,1 18 0,70 17 0,35 18 16,-105-35-16,88 35 15,-71-53-15,-17 17 0,70 36 16,18 35-1,-71-70-15,106 88 16,-105-106-16,-19 35 0,124 53 16,0 53-16,-105-105 0,122 105 15,-122-106-15,-19-17 0,124 105 16,18 71 0,-123-159-16,122 142 15,-140-142-15,17 0 0,71 124 16,53 106-1,-36-18-15,-105-212 0,88 212 16,-106-212-16,53 177 16,-36-177-16,54 230 15,-54-230-15,-17 18 0,53 123 16,0 54 0,-35-177-16,0 158 15,-18-176-15,0 1 0,17-19 0,-17 142 0,18 106 16,-18-212-16,53 247 15,-53-248-15,0-16 0,35 228 16,-17 36 0,-1-247-16,1 212 15,0-230-15,-18 0 0,0 142 16,0 17-16,0-177 0,0 124 16,0-105-16,0-19 0,0 89 15,0 18 1,0-89-16,-18 106 15,18-106-15,0-17 0,-18 105 16,1 36-16,17-141 16,-18 211-16,18-176 0,0 0 15,0 229-15,0 106 16,0-335-16,0 318 16,0-319-16,-18 19 0,1 176 15,-19 0 1,36-212-16,-52 142 0,52-160 15,0 18-15,-36 89 0,-17 35 16,53-142-16,-35 124 16,35-105-16,-18-19 0,1 89 15,-36 35 1,53-123-16,-53 105 16,53-105-16,0 17 0,-18 36 0,-17 52 15,17-105-15,-17 105 16,35-105-16,-18 0 0,1 70 15,-36 35 1,53-105-16,-35 88 16,17-88-16,18-1 0,-18 54 15,-17 17-15,17-70 0,1 52 16,17-52-16,-18-1 0,1 54 16,-19-1-1,36-52-15,-35 70 16,17-70-16,-17 70 15,0 18-15,0-35 16,35-54-16,-36 18 16,36-17-16,-17 17 15,-1-17 1,18 0-16,0-1 16,-18 1-16,18 0 15,-17-1-15,-1-17 16,18 18-16,0 0 31,-18-1 0,18 1-31,0-1 16,0 1-16,-17 17 0,17-17 16,-18 0-16,18-1 0,-17 1 15,17 0 1,-18-18-16,18 17 15,0 1 1,-18 17 0,1 18-16,-1-35 0,0 52 15,18-52-15,0-1 16,-35 19-16,17-1 16,18-17-1,0-1 1,-17-17 140</inkml:trace>
  <inkml:trace contextRef="#ctx0" brushRef="#br0" timeOffset="687.5439">9754 14570 0,'0'0'0,"18"35"15,-18-17-15,0 35 16,18 17 0,-1 1-1,-17-18-15,18-53 0,-18 35 16,0-18-16,17 1 16,1-18-1,-18 18 1,18-18-1,-1 0-15,19 17 16,34-17 0,36 0-1,-88 0-15,140-53 16,-122 18-16,-1 18 0,194-142 16,106-18-1,-264 142-15,229-124 0,-265 142 16,18-1-16,-18-17 0,89 0 0,17-36 15,-123 71-15,35-35 16</inkml:trace>
  <inkml:trace contextRef="#ctx0" brushRef="#br0" timeOffset="2140.7607">4992 16810 0,'0'0'0,"-35"18"16,17-18-1,0 0 1,18 17-16,-35-17 16,0 18-1,-18-1 1,-53 19-16,-18-19 15,1 19 1,105-36-16,-140 35 16,122-35-16,1 0 0,-141 18 15,-36-1 1,194-17-16,-176 0 16,177 0-16,-19 0 0,-122 0 0,-36-17 15,176 17-15,-158-18 16,140 18-16,19 0 0,-107-35 15,-17 17 1,123 18-16,-70-53 16,71 53-16,-1 0 0,-17-35 15,-36-18-15,18 0 16,0 0 0,18 0-1,35 35-15,-53-17 16,53 18-16,0-1 0,-53-35 15,18-18 1,35 54-16,-53-71 0,53 70 0,-18 18 16,-17-71-16,-18-17 15,36 88-15,-19-88 16,19 70-16,17 1 0,-36-54 16,19 1-1,-1 70-15,0-71 0,18 53 16,0 1-16,0-36 0,0-35 15,0 70-15,0-52 16,0 34-16,0 19 0,0-54 16,0-17-1,0 70-15,18-88 16,-18 89-16,0-1 0,0 0 0,35-52 0,18-36 16,-53 71-16,71-53 15,-54 70-15,-17 0 0,53-35 16,0 0-1,-35 53-15,35-35 16,-36 18-16,19 17 0,-1-18 16,89 18-16,-107 0 0,142 0 15,-106 0-15,-36 0 0,178 0 16,34 18 0,-176-1-16,176 18 15,-211-17-15,17-18 0,141 53 16,54 18-1,-195-36-15,159 53 0,-141-70 0,-18-18 16,106 88-16,18 0 16,-159-70-16,106 52 15,-89-52-15,1 17 0,17 0 16,1 36 0,-19-53-16,19 52 15,-36-34-15,17-19 0,1 54 0,0 17 16,-1-88-16,1 106 15,-18-89-15,0 1 0,0 53 16,0 34 0,0-34-1,0-36-15,-18 36 0,18-36 16,0-17-16,-17 17 0,17-17 0,-18 35 16,18-36-16,0 1 15,0-1-15,-18-17 16,36 0 31,0 0-32,-18-17-15,0-1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6:58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13035 2752 0,'0'17'32,"0"1"-32,0 0 15,18 35-15,17 17 16,-35-35-16,35 36 16,-17-53-16,-18-1 0,18 36 15,-18 0 1,17-53-16,-17 53 15,0-35-15,18-18 16,0 17-16,-18 1 16,17-18-16,-17 17 31,18-17 31,-1-17-46,19-36 0,70-35-1,-18 0 1,-53 70-16,141-106 16,-158 124-16,17-35 0,106-35 0,18-36 15,-124 106-15,71-53 16,-88 53-16,0-18 0,17 1 15,-17 17 1,-1 0 0,1 0-1,-1 0-15,-17-18 16,36 18 0,-1 0-1,-17-18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7:05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13070 2928 0,'18'0'32,"-18"18"-17,0-1-15,18 19 16,-18-19-16,17 19 15,-17-19-15,0 1 0,0-1 16,18 1-16,0 35 16,-18-35-16,17-18 0,-17 53 0,53 17 15,-53-52-15,18 17 16,-18-17-16,17-18 0,-17 17 16,18-17-16,-18 18 15,18-18 1,-1-18-1,1 1 1,17-36 0,18-18-1,18 1 1,52-19 0,1 1-1,-124 71-15,141-54 0,-124 53 0,1 1 16,70-36-16,-70 53 0,88-71 15,-89 71-15,1-17 0,17 17 16,-17-36-16,35 19 16,-53-1-16,0 0 15,18 18-15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7:15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13476 2946 0,'0'17'78,"0"1"-62,0 0-16,18 17 16,-1-17-16,19 52 15,-36-35-15,53 54 0,-18 16 16,-35-87-16,17 88 15,1-89-15,-18 1 0,18 53 16,-1-1 0,-17-52-16,18 35 15,-18-36-15,0 1 0,18 0 0,-18 17 16,17-35 31,-17-18-32,18 18-15,-18-17 16,53-36-16,17-18 16,-52 71-16,88-123 15,-71 105-15,106-88 16,-123 71-16,158-88 16,-140 105-16,-1 0 0,-17-17 0,105-18 15,-105 18-15,87-36 16,-87 71-16,0-17 0,35-19 0,-36 19 0,36-19 15,-35 36-15,-1-17 16,1 17-16,-18-18 0,18 1 16,-1 17-16,1 0 15,-18-18 1,18 18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5-14T06:59:36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19477 8978 0,'0'30'63,"0"-1"-48,0 0-15,0 1 16,0-1 0,0 0-1,0 0 1,0 1-1,-25-30-15,25 29 16,0 0 0,-25 1-16,25-1 15,0 0 1,-26 1 0,1-1-1,0 29 1,-1-28-1,26-1 1,-50 0-16,50 1 16,-26-30-16,1 29 15,25 0 1,-25 1 0,0-1-1</inkml:trace>
  <inkml:trace contextRef="#ctx0" brushRef="#br0" timeOffset="1501.9811">19224 9096 0,'25'0'63,"-25"29"-48,26-29 1,-1 0-1,-25 29 1,25-29 0,-25 29-16,0 1 47,26-30-32,-26 29 1,0 0-1,25-29 1,-25 30 0,25-30-1,-25 29 1,26 0 0,-1-29-1,-25 30-15,0-1 31,25-29-15,1 29 15,-1 0-31,-25 1 16,25-30 0,-25 29-1,26-29 16</inkml:trace>
  <inkml:trace contextRef="#ctx0" brushRef="#br0" timeOffset="2967.8238">20464 12407 0,'0'29'16,"-25"-29"-16,25 29 15,-25-29 1,0 0-16,25 30 16,0-1 15,-26 0-16,1-29 1,25 30 0,0-1-16,-25-29 15,25 29 1,-26 0 0,26 1-1,-25-30 1,0 29-1,25 0-15,0 1 16,0-1 0,-26-29-1,26 29 1,0 1 31,-25-30 78</inkml:trace>
  <inkml:trace contextRef="#ctx0" brushRef="#br0" timeOffset="3938.0356">20135 12319 0,'26'0'16,"-26"29"15,25-29-31,0 0 15,-25 29 1,0 1-16,26-30 16,-26 29-1,25-29 1,-25 29-16,51 1 16,-51-1-1,25 0 1,0 1-1,-25-1 1,26-29 0,-26 29-1,25-29-15,-25 29 16,25-29 0,-25 30-1,25-30 1,-25 29-1,26-29-15,-1 29 16,-25 1 0,25-30-1,-25 29 1</inkml:trace>
  <inkml:trace contextRef="#ctx0" brushRef="#br0" timeOffset="6246.6795">20540 12290 0,'-25'0'156,"0"0"-140,25 29 15,-26-29 63,26 29-78,-25-29-1,25 29 79,0 1-63,0-1 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5-17T00:58:21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19477 8978 0,'0'30'63,"0"-1"-48,0 0-15,0 1 16,0-1 0,0 0-1,0 0 1,0 1-1,-25-30-15,25 29 16,0 0 0,-25 1-16,25-1 15,0 0 1,-26 1 0,1-1-1,0 29 1,-1-28-1,26-1 1,-50 0-16,50 1 16,-26-30-16,1 29 15,25 0 1,-25 1 0,0-1-1</inkml:trace>
  <inkml:trace contextRef="#ctx0" brushRef="#br0" timeOffset="1">19224 9096 0,'25'0'63,"-25"29"-48,26-29 1,-1 0-1,-25 29 1,25-29 0,-25 29-16,0 1 47,26-30-32,-26 29 1,0 0-1,25-29 1,-25 30 0,25-30-1,-25 29 1,26 0 0,-1-29-1,-25 30-15,0-1 31,25-29-15,1 29 15,-1 0-31,-25 1 16,25-30 0,-25 29-1,26-29 16</inkml:trace>
  <inkml:trace contextRef="#ctx0" brushRef="#br0" timeOffset="2">20464 12407 0,'0'29'16,"-25"-29"-16,25 29 15,-25-29 1,0 0-16,25 30 16,0-1 15,-26 0-16,1-29 1,25 30 0,0-1-16,-25-29 15,25 29 1,-26 0 0,26 1-1,-25-30 1,0 29-1,25 0-15,0 1 16,0-1 0,-26-29-1,26 29 1,0 1 31,-25-30 78</inkml:trace>
  <inkml:trace contextRef="#ctx0" brushRef="#br0" timeOffset="3">20135 12319 0,'26'0'16,"-26"29"15,25-29-31,0 0 15,-25 29 1,0 1-16,26-30 16,-26 29-1,25-29 1,-25 29-16,51 1 16,-51-1-1,25 0 1,0 1-1,-25-1 1,26-29 0,-26 29-1,25-29-15,-25 29 16,25-29 0,-25 30-1,25-30 1,-25 29-1,26-29-15,-1 29 16,-25 1 0,25-30-1,-25 29 1</inkml:trace>
  <inkml:trace contextRef="#ctx0" brushRef="#br0" timeOffset="4">20540 12290 0,'-25'0'156,"0"0"-140,25 29 15,-26-29 63,26 29-78,-25-29-1,25 29 79,0 1-63,0-1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3:00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14711 3104 0,'17'0'31,"1"0"-15,-18 18-16,18 0 16,-18-1-16,17 19 15,1-19-15,0 36 16,17 53-16,0-35 15,-35-54-15,35 71 16,-17-88-16,-18 36 0,18 34 16,-1 18-1,1-70-15,-18 35 16,18-35-16,-18-1 0,0 1 0,0-36 47,0 1-47,17-19 15,-17 19-15,36-89 16,-19 88-16,1 1 0,141-266 16,-142 266-1,107-124-15,-107 123 0,1-17 16,88-36-16,17-35 16,-52 53-1,-18 36 1,-36-1-1,1 18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3:0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9878 3034 0,'0'18'16,"0"-1"-1,0 1 1,17 17-1,1 0 1,0 1-16,-1-1 16,-17-17-16,18-1 15,-18 1-15,0-1 16,18-17-16,-18 18 0,17 0 16,-17-1-16,18 1 15,-18 0 1,18-1-16,-18 1 15,17-18 95,1 0-110,-1 0 15,72-53 1,-72 53-16,124-88 16,-105 70-16,-19 18 0,142-88 15,35 0-15,-176 70 0,193-88 16,-175 89-16,-19 17 0,124-71 16,18 1-1,-88 34 1,-36 36-1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3:17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18521 4180 0,'17'18'62,"-17"0"-46,18-18-16,0 53 15,-1-18 1,-17-17-16,36 34 16,-36-34-16,0 0 0,17-18 0,-17 35 0,18 18 15,0 0 1,-18-36-1,17-17-15,1 0 79,-18-17-79,0-1 0,70-52 15,-52 52-15,88-105 16,-71 105-16,-35-17 0,124-54 15,-1 1-15,-105 71 16,105-54-16,-123 53 0,18 18 16,35-35-16,-18 17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3:23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16069 3122 0,'0'18'0,"18"-18"0,-1 35 16,19 18 0,-19 0-1,1-18 1,17 0-16,-17 18 15,-1-17 1,1-19-16,0 18 16,-18-17-16,17-18 15,-17 18 1,18-18 0,0 0 46,-1-18-62,1-17 16,70-53-16,-53 70 15,89-70-15,-89 53 0,0 35 0,54-71 16,69-35 0,-69 53-1,-72 53-15,54-53 16,-54 53-16,1-17 15,0 17-15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3:45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18538 3263 0,'0'18'15,"18"17"1,0 18-16,17 0 16,-17 17-1,-1-52-15,1 35 16,0-53-16,-18 18 0,17 17 15,-17-17-15,18 17 16,-18-17-16,17-1 0,-17 1 16,0-1-1,0 1-15,0 0 0,18-18 16,-18 17 0,18-34 62,-18-1-78,35-17 15,-17 17-15,52-70 16,-34 70-16,16-52 16,37-1-16,-72 54 15,107-72 1,-124 72-16,35-1 0,-17 0 0,-1 18 0,1-17 0,70-36 15,-70 35-15,17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4:06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21978 11994 0,'18'0'63,"-18"18"-63,0 0 16,17 35-16,1 0 15,-18-36-15,35 54 16,-35-54-16,0 36 15,18 0 1,-18 18-16,18-18 16,-18 17-1,0-52-15,35 35 16,-35-36-16,0 1 0,0 0 16,17 17-1,-17-17 1,0-36 93,0 0-109,0 1 16,18-19-16,17-52 15,-17 88-15,53-141 16,-71 123-16,17-17 0,89-106 16,35-35-16,-141 158 15,159-141-15,-141 142 0,-1-19 16,1 36-16,35-70 0,0 17 16,-36 53-16,-17-35 15</inkml:trace>
  <inkml:trace contextRef="#ctx0" brushRef="#br0" timeOffset="1562.3816">22243 4269 0,'0'17'16,"0"1"-16,0 0 0,35 70 15,-17-53 1,-18 0-16,17-17 0,18 88 16,-35-89-16,0 1 0,36 70 15,-1 18 1,-35-88-16,0 70 0,18-70 15,-18-1-15,0 1 0,0 35 0,35 0 16,-35-36 0,18-17 46,-18-17-46,17-1-16,1-17 15,17-18 1,-17 53-16,52-71 16,-52 71-16,-18-17 0,71-54 15,17 0-15,-71 54 16,72-54-16,-72 71 0,1-17 0,52-36 16,-34 17-1,-19 19-15,19-1 16,-19 18-16,-17-17 15,18 17 1,0-18-16,-1 18 16,1-18-1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1:34:29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13018 6544 0,'17'0'0,"1"18"16,-1-1-1,1 1-15,17 17 16,-35-17-16,18 35 15,17-18-15,-17 18 16,17 18 0,0-36-1,-17 0 1,0-17 0,-1 17-1,1-17-15,0-18 78,-1 0-62,19-53-16,34 0 16,-35 35-16,36-35 15</inkml:trace>
  <inkml:trace contextRef="#ctx0" brushRef="#br0" timeOffset="812.5525">13282 7726 0,'0'17'15,"0"1"1,0 0 0,18 35-1,-1 0 1,-17-36-16,18 54 0,-18-54 15,0 36-15,18 18 16,-1-36-16,-17 18 16,0-35-16,0-1 0,0 1 15,0 0 1,18-18 46,0 0-46,17-36 0,-18 19-16,72-54 0,-72 71 15,107-70-15,-89 70 0,141-89 16,-158 89-16,17-17 0,106-36 16,-17 18-1,-53-1 1,-54 36-1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7DAEB57B-2B78-47FD-9FA1-48344081EC16}" type="datetimeFigureOut">
              <a:rPr lang="ko-KR" altLang="en-US"/>
              <a:pPr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74A2BD0-E192-4DF9-9239-218AC09A2F6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89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169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A2BD0-E192-4DF9-9239-218AC09A2F6A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3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A2BD0-E192-4DF9-9239-218AC09A2F6A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8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4725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solidFill>
                <a:srgbClr val="0000CC"/>
              </a:solidFill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487888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B70039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564088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IT </a:t>
            </a:r>
            <a:r>
              <a:rPr lang="en-US" altLang="ko-KR" sz="1800" b="1" dirty="0" err="1">
                <a:solidFill>
                  <a:schemeClr val="bg1"/>
                </a:solidFill>
                <a:latin typeface="+mj-ea"/>
                <a:ea typeface="+mj-ea"/>
              </a:rPr>
              <a:t>CookBook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, C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로 배우는 쉬운 자료구조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1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kumimoji="0" lang="ko-KR" altLang="en-US" sz="28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539750" marR="0" indent="-18256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84311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076325" indent="-180975">
              <a:buFont typeface="Arial" pitchFamily="34" charset="0"/>
              <a:buChar char="−"/>
              <a:defRPr sz="12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8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487888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0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0000CC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0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0000CC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564088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4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23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028384" y="6516688"/>
            <a:ext cx="1039416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/132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18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0000CC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50000"/>
        </a:lnSpc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0" kern="1200">
          <a:solidFill>
            <a:srgbClr val="0000CC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539750" indent="-18256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b="0" kern="1200">
          <a:solidFill>
            <a:srgbClr val="0000CC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809625" indent="-182563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Clr>
          <a:srgbClr val="ADB9AD"/>
        </a:buClr>
        <a:buChar char="•"/>
        <a:defRPr b="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162050" indent="-266700" algn="l" rtl="0" eaLnBrk="0" fontAlgn="base" latinLnBrk="1" hangingPunct="0">
        <a:lnSpc>
          <a:spcPct val="15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emf"/><Relationship Id="rId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emf"/><Relationship Id="rId4" Type="http://schemas.openxmlformats.org/officeDocument/2006/relationships/customXml" Target="../ink/ink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emf"/><Relationship Id="rId4" Type="http://schemas.openxmlformats.org/officeDocument/2006/relationships/customXml" Target="../ink/ink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customXml" Target="../ink/ink5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142.png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emf"/><Relationship Id="rId5" Type="http://schemas.openxmlformats.org/officeDocument/2006/relationships/customXml" Target="../ink/ink26.xml"/><Relationship Id="rId4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8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그래프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차수</a:t>
            </a:r>
            <a:r>
              <a:rPr lang="en-US" altLang="ko-KR" dirty="0"/>
              <a:t>(</a:t>
            </a:r>
            <a:r>
              <a:rPr lang="en-US" altLang="ko-KR" baseline="30000" dirty="0"/>
              <a:t>degree</a:t>
            </a:r>
            <a:r>
              <a:rPr lang="en-US" altLang="ko-KR" dirty="0"/>
              <a:t>)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정점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부속</a:t>
            </a:r>
            <a:r>
              <a:rPr lang="ko-KR" altLang="en-US" dirty="0">
                <a:solidFill>
                  <a:schemeClr val="tx1"/>
                </a:solidFill>
              </a:rPr>
              <a:t>되어있는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간선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8-8)</a:t>
            </a:r>
            <a:r>
              <a:rPr lang="ko-KR" altLang="en-US" dirty="0" err="1" smtClean="0">
                <a:solidFill>
                  <a:srgbClr val="FF0000"/>
                </a:solidFill>
              </a:rPr>
              <a:t>무방향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G1</a:t>
            </a:r>
            <a:r>
              <a:rPr lang="ko-KR" altLang="en-US" dirty="0" smtClean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차수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차수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방향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차수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>
                <a:solidFill>
                  <a:srgbClr val="FF0000"/>
                </a:solidFill>
              </a:rPr>
              <a:t>진입</a:t>
            </a:r>
            <a:r>
              <a:rPr lang="ko-KR" altLang="en-US" dirty="0"/>
              <a:t>차수 </a:t>
            </a:r>
            <a:r>
              <a:rPr lang="en-US" altLang="ko-KR" dirty="0"/>
              <a:t>+ </a:t>
            </a:r>
            <a:r>
              <a:rPr lang="ko-KR" altLang="en-US" dirty="0">
                <a:solidFill>
                  <a:srgbClr val="FF0000"/>
                </a:solidFill>
              </a:rPr>
              <a:t>진출</a:t>
            </a:r>
            <a:r>
              <a:rPr lang="ko-KR" altLang="en-US" dirty="0"/>
              <a:t>차수</a:t>
            </a:r>
          </a:p>
          <a:p>
            <a:pPr lvl="3" eaLnBrk="1" hangingPunct="1">
              <a:defRPr/>
            </a:pPr>
            <a:r>
              <a:rPr lang="ko-KR" altLang="en-US" dirty="0"/>
              <a:t>방향 그래프의 </a:t>
            </a:r>
            <a:r>
              <a:rPr lang="ko-KR" altLang="en-US" b="1" dirty="0">
                <a:solidFill>
                  <a:srgbClr val="FF0000"/>
                </a:solidFill>
              </a:rPr>
              <a:t>진입</a:t>
            </a:r>
            <a:r>
              <a:rPr lang="ko-KR" altLang="en-US" b="1" dirty="0"/>
              <a:t>차수</a:t>
            </a:r>
            <a:r>
              <a:rPr lang="en-US" altLang="ko-KR" dirty="0"/>
              <a:t>(in-degree) : </a:t>
            </a:r>
            <a:r>
              <a:rPr lang="ko-KR" altLang="en-US" dirty="0">
                <a:solidFill>
                  <a:srgbClr val="FF0000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머리</a:t>
            </a:r>
            <a:r>
              <a:rPr lang="ko-KR" altLang="en-US" dirty="0"/>
              <a:t>로 하는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</a:p>
          <a:p>
            <a:pPr lvl="3" eaLnBrk="1" hangingPunct="1">
              <a:defRPr/>
            </a:pPr>
            <a:r>
              <a:rPr lang="ko-KR" altLang="en-US" dirty="0"/>
              <a:t>방향 그래프의 </a:t>
            </a:r>
            <a:r>
              <a:rPr lang="ko-KR" altLang="en-US" b="1" dirty="0">
                <a:solidFill>
                  <a:srgbClr val="FF0000"/>
                </a:solidFill>
              </a:rPr>
              <a:t>진출</a:t>
            </a:r>
            <a:r>
              <a:rPr lang="ko-KR" altLang="en-US" b="1" dirty="0"/>
              <a:t>차수</a:t>
            </a:r>
            <a:r>
              <a:rPr lang="en-US" altLang="ko-KR" dirty="0"/>
              <a:t>(out-degree) : </a:t>
            </a:r>
            <a:r>
              <a:rPr lang="ko-KR" altLang="en-US" dirty="0">
                <a:solidFill>
                  <a:srgbClr val="FF0000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꼬리</a:t>
            </a:r>
            <a:r>
              <a:rPr lang="ko-KR" altLang="en-US" dirty="0"/>
              <a:t>로 하는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</a:p>
          <a:p>
            <a:pPr lvl="3" eaLnBrk="1" hangingPunct="1">
              <a:defRPr/>
            </a:pP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8-8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방향 </a:t>
            </a:r>
            <a:r>
              <a:rPr lang="ko-KR" altLang="en-US" dirty="0"/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G3</a:t>
            </a:r>
            <a:r>
              <a:rPr lang="ko-KR" altLang="en-US" dirty="0" smtClean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진입</a:t>
            </a:r>
            <a:r>
              <a:rPr lang="ko-KR" altLang="en-US" dirty="0"/>
              <a:t>차수는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진출</a:t>
            </a:r>
            <a:r>
              <a:rPr lang="ko-KR" altLang="en-US" dirty="0"/>
              <a:t>차수는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전체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차수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0000CC"/>
                </a:solidFill>
              </a:rPr>
              <a:t>진입차수 </a:t>
            </a:r>
            <a:r>
              <a:rPr lang="en-US" altLang="ko-KR" dirty="0">
                <a:solidFill>
                  <a:srgbClr val="0000CC"/>
                </a:solidFill>
              </a:rPr>
              <a:t>+ </a:t>
            </a:r>
            <a:r>
              <a:rPr lang="ko-KR" altLang="en-US" dirty="0">
                <a:solidFill>
                  <a:srgbClr val="0000CC"/>
                </a:solidFill>
              </a:rPr>
              <a:t>진출차수</a:t>
            </a:r>
            <a:r>
              <a:rPr lang="en-US" altLang="ko-KR" dirty="0"/>
              <a:t>) </a:t>
            </a:r>
            <a:r>
              <a:rPr lang="ko-KR" altLang="en-US" dirty="0"/>
              <a:t>이므로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/>
              <a:t>임</a:t>
            </a:r>
            <a:endParaRPr lang="en-US" altLang="ko-KR" dirty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경로</a:t>
            </a:r>
            <a:r>
              <a:rPr lang="en-US" altLang="ko-KR" dirty="0"/>
              <a:t>(</a:t>
            </a:r>
            <a:r>
              <a:rPr lang="en-US" altLang="ko-KR" baseline="30000" dirty="0"/>
              <a:t>path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따라 갈 수 있는 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순서</a:t>
            </a:r>
            <a:r>
              <a:rPr lang="ko-KR" altLang="en-US" dirty="0"/>
              <a:t>대로 </a:t>
            </a:r>
            <a:r>
              <a:rPr lang="ko-KR" altLang="en-US" dirty="0">
                <a:solidFill>
                  <a:srgbClr val="0000CC"/>
                </a:solidFill>
              </a:rPr>
              <a:t>나열</a:t>
            </a:r>
            <a:r>
              <a:rPr lang="ko-KR" altLang="en-US" dirty="0"/>
              <a:t>한 것 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Vi</a:t>
            </a:r>
            <a:r>
              <a:rPr lang="ko-KR" altLang="en-US" dirty="0"/>
              <a:t>에서 </a:t>
            </a:r>
            <a:r>
              <a:rPr lang="en-US" altLang="ko-KR" dirty="0" err="1">
                <a:solidFill>
                  <a:srgbClr val="FF0000"/>
                </a:solidFill>
              </a:rPr>
              <a:t>Vj</a:t>
            </a:r>
            <a:r>
              <a:rPr lang="ko-KR" altLang="en-US" dirty="0"/>
              <a:t>까지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순서</a:t>
            </a:r>
            <a:r>
              <a:rPr lang="ko-KR" altLang="en-US" dirty="0"/>
              <a:t>대로 </a:t>
            </a:r>
            <a:r>
              <a:rPr lang="ko-KR" altLang="en-US" dirty="0">
                <a:solidFill>
                  <a:srgbClr val="FF0000"/>
                </a:solidFill>
              </a:rPr>
              <a:t>나열한 리스트</a:t>
            </a:r>
          </a:p>
          <a:p>
            <a:pPr lvl="3">
              <a:defRPr/>
            </a:pP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8-8)</a:t>
            </a:r>
            <a:r>
              <a:rPr lang="ko-KR" altLang="en-US" dirty="0" err="1"/>
              <a:t>무방향</a:t>
            </a:r>
            <a:r>
              <a:rPr lang="ko-KR" altLang="en-US" dirty="0"/>
              <a:t> 그래프 </a:t>
            </a:r>
            <a:r>
              <a:rPr lang="en-US" altLang="ko-KR" dirty="0">
                <a:solidFill>
                  <a:srgbClr val="FF0000"/>
                </a:solidFill>
              </a:rPr>
              <a:t>G1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에서 정점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까지는 </a:t>
            </a:r>
            <a:r>
              <a:rPr lang="en-US" altLang="ko-KR" dirty="0">
                <a:solidFill>
                  <a:srgbClr val="0000CC"/>
                </a:solidFill>
              </a:rPr>
              <a:t>A-B-C</a:t>
            </a:r>
            <a:r>
              <a:rPr lang="en-US" altLang="ko-KR" dirty="0"/>
              <a:t> </a:t>
            </a:r>
            <a:r>
              <a:rPr lang="ko-KR" altLang="en-US" dirty="0"/>
              <a:t>경로와 </a:t>
            </a:r>
            <a:r>
              <a:rPr lang="en-US" altLang="ko-KR" dirty="0">
                <a:solidFill>
                  <a:srgbClr val="0000CC"/>
                </a:solidFill>
              </a:rPr>
              <a:t>A-B-D-C</a:t>
            </a:r>
            <a:r>
              <a:rPr lang="en-US" altLang="ko-KR" dirty="0"/>
              <a:t> 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00CC"/>
                </a:solidFill>
              </a:rPr>
              <a:t>A-D-C</a:t>
            </a:r>
            <a:r>
              <a:rPr lang="en-US" altLang="ko-KR" dirty="0"/>
              <a:t> 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/>
              <a:t>그리고 </a:t>
            </a:r>
            <a:r>
              <a:rPr lang="en-US" altLang="ko-KR" dirty="0">
                <a:solidFill>
                  <a:srgbClr val="0000CC"/>
                </a:solidFill>
              </a:rPr>
              <a:t>A-D-B-C</a:t>
            </a:r>
            <a:r>
              <a:rPr lang="en-US" altLang="ko-KR" dirty="0"/>
              <a:t> </a:t>
            </a:r>
            <a:r>
              <a:rPr lang="ko-KR" altLang="en-US" dirty="0"/>
              <a:t>경로가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>
                <a:solidFill>
                  <a:srgbClr val="FF0000"/>
                </a:solidFill>
              </a:rPr>
              <a:t>길이</a:t>
            </a:r>
            <a:r>
              <a:rPr lang="en-US" altLang="ko-KR" dirty="0"/>
              <a:t>(</a:t>
            </a:r>
            <a:r>
              <a:rPr lang="en-US" altLang="ko-KR" baseline="30000" dirty="0"/>
              <a:t>path length</a:t>
            </a:r>
            <a:r>
              <a:rPr lang="en-US" altLang="ko-KR" dirty="0"/>
              <a:t>) </a:t>
            </a: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  <a:r>
              <a:rPr lang="ko-KR" altLang="en-US" dirty="0" smtClean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구성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간선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</a:p>
          <a:p>
            <a:pPr lvl="1">
              <a:lnSpc>
                <a:spcPct val="150000"/>
              </a:lnSpc>
              <a:defRPr/>
            </a:pPr>
            <a:endParaRPr lang="ko-KR" altLang="en-US" dirty="0" smtClean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399584" y="5013176"/>
            <a:ext cx="3132856" cy="1440160"/>
            <a:chOff x="1475656" y="2492896"/>
            <a:chExt cx="6512768" cy="26851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2492896"/>
              <a:ext cx="3228975" cy="26289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2511002"/>
              <a:ext cx="3200400" cy="2667000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 flipH="1">
              <a:off x="5812160" y="2996952"/>
              <a:ext cx="576064" cy="576064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6012160" y="3933056"/>
              <a:ext cx="126571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5812160" y="4087477"/>
              <a:ext cx="576064" cy="5760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508103" y="2945031"/>
              <a:ext cx="792087" cy="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smtClean="0">
                  <a:solidFill>
                    <a:srgbClr val="0000CC"/>
                  </a:solidFill>
                  <a:latin typeface="+mn-ea"/>
                  <a:ea typeface="+mn-ea"/>
                </a:rPr>
                <a:t>진입</a:t>
              </a:r>
              <a:endParaRPr lang="ko-KR" altLang="en-US" sz="600" b="1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0192" y="3948977"/>
              <a:ext cx="792087" cy="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진출</a:t>
              </a:r>
              <a:endParaRPr lang="ko-KR" altLang="en-US" sz="6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52119" y="4375509"/>
              <a:ext cx="792087" cy="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진출</a:t>
              </a:r>
              <a:endParaRPr lang="ko-KR" altLang="en-US" sz="6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2449726" y="2990874"/>
              <a:ext cx="576064" cy="576065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3651147" y="3003845"/>
              <a:ext cx="556517" cy="517251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2696290" y="3757536"/>
              <a:ext cx="126571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2672957" y="3145157"/>
              <a:ext cx="523417" cy="4839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2702969" y="3948977"/>
              <a:ext cx="541782" cy="59868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8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플로이드 최단 경로 구하기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480p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52"/>
          <a:stretch/>
        </p:blipFill>
        <p:spPr>
          <a:xfrm>
            <a:off x="2267744" y="1412776"/>
            <a:ext cx="386794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5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107504" y="931818"/>
            <a:ext cx="8807896" cy="5715000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단순 경로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simple path</a:t>
            </a:r>
            <a:r>
              <a:rPr lang="en-US" altLang="ko-KR" dirty="0" smtClean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모두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다른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구성</a:t>
            </a:r>
            <a:r>
              <a:rPr lang="ko-KR" altLang="en-US" dirty="0" smtClean="0"/>
              <a:t>된 </a:t>
            </a:r>
            <a:r>
              <a:rPr lang="ko-KR" altLang="en-US" dirty="0" smtClean="0">
                <a:solidFill>
                  <a:srgbClr val="FF0000"/>
                </a:solidFill>
              </a:rPr>
              <a:t>경로</a:t>
            </a:r>
          </a:p>
          <a:p>
            <a:pPr lvl="3" eaLnBrk="1" hangingPunct="1"/>
            <a:r>
              <a:rPr lang="ko-KR" altLang="en-US" sz="1400" dirty="0" smtClean="0">
                <a:solidFill>
                  <a:srgbClr val="0000CC"/>
                </a:solidFill>
              </a:rPr>
              <a:t>그래프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G1</a:t>
            </a:r>
            <a:r>
              <a:rPr lang="ko-KR" altLang="en-US" sz="1400" dirty="0" smtClean="0"/>
              <a:t>에서 </a:t>
            </a:r>
            <a:r>
              <a:rPr lang="ko-KR" altLang="en-US" sz="1400" dirty="0" smtClean="0">
                <a:solidFill>
                  <a:srgbClr val="0000CC"/>
                </a:solidFill>
              </a:rPr>
              <a:t>정점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</a:t>
            </a:r>
            <a:r>
              <a:rPr lang="ko-KR" altLang="en-US" sz="1400" dirty="0" smtClean="0"/>
              <a:t>에서 </a:t>
            </a:r>
            <a:r>
              <a:rPr lang="ko-KR" altLang="en-US" sz="1400" dirty="0" smtClean="0">
                <a:solidFill>
                  <a:srgbClr val="0000CC"/>
                </a:solidFill>
              </a:rPr>
              <a:t>정점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C</a:t>
            </a:r>
            <a:r>
              <a:rPr lang="ko-KR" altLang="en-US" sz="1400" dirty="0" smtClean="0"/>
              <a:t>까지의 </a:t>
            </a:r>
            <a:r>
              <a:rPr lang="ko-KR" altLang="en-US" sz="1400" dirty="0" smtClean="0">
                <a:solidFill>
                  <a:srgbClr val="0000CC"/>
                </a:solidFill>
              </a:rPr>
              <a:t>경로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A-B-C</a:t>
            </a:r>
            <a:r>
              <a:rPr lang="ko-KR" altLang="en-US" sz="1400" dirty="0" smtClean="0"/>
              <a:t>는 </a:t>
            </a:r>
            <a:r>
              <a:rPr lang="ko-KR" altLang="en-US" sz="1400" dirty="0" smtClean="0">
                <a:solidFill>
                  <a:srgbClr val="FF0000"/>
                </a:solidFill>
              </a:rPr>
              <a:t>단순경로</a:t>
            </a:r>
            <a:r>
              <a:rPr lang="ko-KR" altLang="en-US" sz="1400" dirty="0" smtClean="0"/>
              <a:t>이고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ko-KR" altLang="en-US" sz="1400" dirty="0" smtClean="0">
                <a:solidFill>
                  <a:srgbClr val="0000CC"/>
                </a:solidFill>
              </a:rPr>
              <a:t>경로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A-B-D</a:t>
            </a:r>
            <a:r>
              <a:rPr lang="en-US" altLang="ko-KR" sz="1400" dirty="0" smtClean="0"/>
              <a:t>-A-B-C</a:t>
            </a:r>
            <a:r>
              <a:rPr lang="ko-KR" altLang="en-US" sz="1400" dirty="0" smtClean="0"/>
              <a:t>는 </a:t>
            </a:r>
            <a:r>
              <a:rPr lang="ko-KR" altLang="en-US" sz="1400" dirty="0" smtClean="0">
                <a:solidFill>
                  <a:srgbClr val="0000CC"/>
                </a:solidFill>
              </a:rPr>
              <a:t>단순경로</a:t>
            </a:r>
            <a:r>
              <a:rPr lang="ko-KR" altLang="en-US" sz="1400" dirty="0" smtClean="0"/>
              <a:t>가 </a:t>
            </a:r>
            <a:r>
              <a:rPr lang="ko-KR" altLang="en-US" sz="1400" dirty="0" smtClean="0">
                <a:solidFill>
                  <a:srgbClr val="FF0000"/>
                </a:solidFill>
              </a:rPr>
              <a:t>아님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사이클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cycle</a:t>
            </a:r>
            <a:r>
              <a:rPr lang="en-US" altLang="ko-KR" dirty="0" smtClean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단순경로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중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시작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FF0000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같은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</a:p>
          <a:p>
            <a:pPr lvl="3" eaLnBrk="1" hangingPunct="1"/>
            <a:r>
              <a:rPr lang="ko-KR" altLang="en-US" sz="1400" dirty="0" smtClean="0"/>
              <a:t>그래프 </a:t>
            </a:r>
            <a:r>
              <a:rPr lang="en-US" altLang="ko-KR" sz="1400" dirty="0" smtClean="0">
                <a:solidFill>
                  <a:srgbClr val="FF0000"/>
                </a:solidFill>
              </a:rPr>
              <a:t>G1</a:t>
            </a:r>
            <a:r>
              <a:rPr lang="ko-KR" altLang="en-US" sz="1400" dirty="0" smtClean="0"/>
              <a:t>에서 단순경로 </a:t>
            </a:r>
            <a:r>
              <a:rPr lang="en-US" altLang="ko-KR" sz="1400" dirty="0" smtClean="0">
                <a:solidFill>
                  <a:srgbClr val="FF0000"/>
                </a:solidFill>
              </a:rPr>
              <a:t>A-B-C-D-A</a:t>
            </a:r>
            <a:r>
              <a:rPr lang="ko-KR" altLang="en-US" sz="1400" dirty="0" smtClean="0"/>
              <a:t>와 그래프 </a:t>
            </a:r>
            <a:r>
              <a:rPr lang="en-US" altLang="ko-KR" sz="1400" dirty="0" smtClean="0"/>
              <a:t>G4</a:t>
            </a:r>
            <a:r>
              <a:rPr lang="ko-KR" altLang="en-US" sz="1400" dirty="0" smtClean="0"/>
              <a:t>에서 단순경로 </a:t>
            </a:r>
            <a:r>
              <a:rPr lang="en-US" altLang="ko-KR" sz="1400" dirty="0" smtClean="0">
                <a:solidFill>
                  <a:srgbClr val="FF0000"/>
                </a:solidFill>
              </a:rPr>
              <a:t>A-B-A</a:t>
            </a:r>
            <a:r>
              <a:rPr lang="ko-KR" altLang="en-US" sz="1400" dirty="0" smtClean="0"/>
              <a:t>는 사이클이 </a:t>
            </a:r>
            <a:r>
              <a:rPr lang="ko-KR" altLang="en-US" sz="1400" dirty="0"/>
              <a:t>됨</a:t>
            </a:r>
            <a:endParaRPr lang="en-US" altLang="ko-KR" sz="14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DAG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baseline="30000" dirty="0">
                <a:solidFill>
                  <a:prstClr val="black"/>
                </a:solidFill>
              </a:rPr>
              <a:t>directed acyclic graph</a:t>
            </a:r>
            <a:r>
              <a:rPr lang="en-US" altLang="ko-KR" dirty="0" smtClean="0">
                <a:solidFill>
                  <a:prstClr val="black"/>
                </a:solidFill>
              </a:rPr>
              <a:t>)=</a:t>
            </a:r>
            <a:r>
              <a:rPr lang="ko-KR" altLang="en-US" sz="1400" dirty="0" smtClean="0"/>
              <a:t>비 순환</a:t>
            </a:r>
            <a:endParaRPr lang="en-US" altLang="ko-KR" sz="1400" dirty="0"/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방향 그래프이면서 </a:t>
            </a:r>
            <a:r>
              <a:rPr lang="ko-KR" altLang="en-US" dirty="0">
                <a:solidFill>
                  <a:srgbClr val="0000CC"/>
                </a:solidFill>
              </a:rPr>
              <a:t>사이클</a:t>
            </a:r>
            <a:r>
              <a:rPr lang="ko-KR" altLang="en-US" dirty="0">
                <a:solidFill>
                  <a:prstClr val="black"/>
                </a:solidFill>
              </a:rPr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없는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그래프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405" y="4055898"/>
            <a:ext cx="4043593" cy="175772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73994" y="4725144"/>
            <a:ext cx="3132856" cy="1440160"/>
            <a:chOff x="1475656" y="2492896"/>
            <a:chExt cx="6512768" cy="268510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2492896"/>
              <a:ext cx="3228975" cy="26289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511002"/>
              <a:ext cx="3200400" cy="2667000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flipH="1">
              <a:off x="5812160" y="2996952"/>
              <a:ext cx="576064" cy="576064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012160" y="3933056"/>
              <a:ext cx="126571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5812160" y="4087477"/>
              <a:ext cx="576064" cy="5760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08103" y="2945031"/>
              <a:ext cx="792087" cy="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smtClean="0">
                  <a:solidFill>
                    <a:srgbClr val="0000CC"/>
                  </a:solidFill>
                  <a:latin typeface="+mn-ea"/>
                  <a:ea typeface="+mn-ea"/>
                </a:rPr>
                <a:t>진입</a:t>
              </a:r>
              <a:endParaRPr lang="ko-KR" altLang="en-US" sz="600" b="1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0192" y="3948977"/>
              <a:ext cx="792087" cy="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진출</a:t>
              </a:r>
              <a:endParaRPr lang="ko-KR" altLang="en-US" sz="6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52119" y="4375509"/>
              <a:ext cx="792087" cy="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진출</a:t>
              </a:r>
              <a:endParaRPr lang="ko-KR" altLang="en-US" sz="6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2449726" y="2990874"/>
              <a:ext cx="576064" cy="576065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2702969" y="3948977"/>
              <a:ext cx="541782" cy="59868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 eaLnBrk="1" hangingPunct="1">
              <a:buNone/>
            </a:pPr>
            <a:endParaRPr lang="en-US" altLang="ko-KR" dirty="0" smtClean="0"/>
          </a:p>
          <a:p>
            <a:endParaRPr lang="ko-KR" altLang="en-US" dirty="0" smtClean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56992"/>
            <a:ext cx="6840760" cy="298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8072" y="932493"/>
            <a:ext cx="8447856" cy="199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lvl="1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kumimoji="0" lang="ko-KR" altLang="en-US" sz="16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그래프</a:t>
            </a:r>
            <a:r>
              <a:rPr kumimoji="0"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0" lang="en-US" altLang="ko-KR" sz="1600" baseline="30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connected graph</a:t>
            </a:r>
            <a:r>
              <a:rPr kumimoji="0"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 marL="809625" lvl="2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서로 다른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쌍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들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경로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있는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그래프 즉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떨어져있는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없는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</a:t>
            </a:r>
          </a:p>
          <a:p>
            <a:pPr marL="809625" lvl="2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kumimoji="0" lang="ko-KR" altLang="en-US" sz="14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정점 </a:t>
            </a:r>
            <a:r>
              <a:rPr kumimoji="0" lang="en-US" altLang="ko-KR" sz="14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</a:t>
            </a:r>
            <a:r>
              <a:rPr kumimoji="0" lang="en-US" altLang="ko-KR" sz="1400" baseline="-25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kumimoji="0" lang="en-US" altLang="ko-KR" sz="14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</a:t>
            </a:r>
            <a:r>
              <a:rPr kumimoji="0" lang="en-US" altLang="ko-KR" sz="1400" baseline="-250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까지의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경로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있으면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</a:t>
            </a:r>
            <a:r>
              <a:rPr kumimoji="0" lang="en-US" altLang="ko-KR" sz="1400" baseline="-25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kumimoji="0" lang="en-US" altLang="ko-KR" sz="14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</a:t>
            </a:r>
            <a:r>
              <a:rPr kumimoji="0" lang="en-US" altLang="ko-KR" sz="1400" baseline="-250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0" lang="en-US" altLang="ko-KR" sz="1400" baseline="30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connected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되었다고 함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b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트리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사이클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없는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연결 그래프</a:t>
            </a:r>
            <a:endParaRPr kumimoji="0" lang="en-US" altLang="ko-KR" sz="14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09625" lvl="2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단절 그래프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0" lang="en-US" altLang="ko-KR" sz="1400" baseline="30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Disconnected Graph</a:t>
            </a:r>
            <a:r>
              <a:rPr kumimoji="0" lang="ko-KR" altLang="en-US" sz="1400" baseline="30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– 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연결되지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않은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정점이 있는 그래프</a:t>
            </a:r>
            <a:endParaRPr kumimoji="0" lang="en-US" altLang="ko-KR" sz="14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그래프의 추상 </a:t>
            </a:r>
            <a:r>
              <a:rPr lang="ko-KR" altLang="en-US" dirty="0" err="1" smtClean="0"/>
              <a:t>자료형</a:t>
            </a: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780035" cy="426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" y="1085555"/>
            <a:ext cx="8519864" cy="37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9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순차</a:t>
            </a:r>
            <a:r>
              <a:rPr lang="ko-KR" altLang="en-US" dirty="0"/>
              <a:t> 자료구조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이용한 그래프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인접 행렬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행렬</a:t>
            </a:r>
            <a:r>
              <a:rPr lang="ko-KR" altLang="en-US" dirty="0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차원 </a:t>
            </a:r>
            <a:r>
              <a:rPr lang="ko-KR" altLang="en-US" dirty="0" smtClean="0"/>
              <a:t>배열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사용</a:t>
            </a:r>
            <a:r>
              <a:rPr lang="ko-KR" altLang="en-US" dirty="0" smtClean="0">
                <a:solidFill>
                  <a:schemeClr val="tx1"/>
                </a:solidFill>
              </a:rPr>
              <a:t>하는</a:t>
            </a:r>
            <a:r>
              <a:rPr lang="ko-KR" altLang="en-US" dirty="0" smtClean="0"/>
              <a:t> 순차 자료구조 방법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그래프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두</a:t>
            </a:r>
            <a:r>
              <a:rPr lang="ko-KR" altLang="en-US" dirty="0" smtClean="0"/>
              <a:t> 정점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연결</a:t>
            </a:r>
            <a:r>
              <a:rPr lang="ko-KR" altLang="en-US" dirty="0" smtClean="0">
                <a:solidFill>
                  <a:schemeClr val="tx1"/>
                </a:solidFill>
              </a:rPr>
              <a:t>한</a:t>
            </a:r>
            <a:r>
              <a:rPr lang="ko-KR" altLang="en-US" dirty="0" smtClean="0"/>
              <a:t> 간선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유무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행렬</a:t>
            </a:r>
            <a:r>
              <a:rPr lang="ko-KR" altLang="en-US" dirty="0" smtClean="0">
                <a:solidFill>
                  <a:schemeClr val="tx1"/>
                </a:solidFill>
              </a:rPr>
              <a:t>로 </a:t>
            </a:r>
            <a:r>
              <a:rPr lang="ko-KR" altLang="en-US" dirty="0" smtClean="0"/>
              <a:t>저장</a:t>
            </a:r>
            <a:r>
              <a:rPr lang="ko-KR" altLang="en-US" dirty="0" smtClean="0">
                <a:solidFill>
                  <a:schemeClr val="tx1"/>
                </a:solidFill>
              </a:rPr>
              <a:t>하기 위해서 정점 수에 대한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정방 행렬을 사용한다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 smtClean="0"/>
          </a:p>
          <a:p>
            <a:pPr lvl="2" eaLnBrk="1" hangingPunct="1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n</a:t>
            </a:r>
            <a:r>
              <a:rPr lang="ko-KR" altLang="en-US" dirty="0" smtClean="0"/>
              <a:t>개의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을 가진 그래프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n x n </a:t>
            </a:r>
            <a:r>
              <a:rPr lang="ko-KR" altLang="en-US" dirty="0" smtClean="0">
                <a:solidFill>
                  <a:srgbClr val="0000CC"/>
                </a:solidFill>
              </a:rPr>
              <a:t>정방행렬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행렬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행 번호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열 번호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행렬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두</a:t>
            </a:r>
            <a:r>
              <a:rPr lang="ko-KR" altLang="en-US" dirty="0" smtClean="0"/>
              <a:t> 정점이 </a:t>
            </a:r>
            <a:r>
              <a:rPr lang="ko-KR" altLang="en-US" dirty="0" smtClean="0">
                <a:solidFill>
                  <a:srgbClr val="FF0000"/>
                </a:solidFill>
              </a:rPr>
              <a:t>인접 </a:t>
            </a:r>
            <a:r>
              <a:rPr lang="ko-KR" altLang="en-US" dirty="0" smtClean="0"/>
              <a:t>되어있으면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 되어있지 </a:t>
            </a:r>
            <a:r>
              <a:rPr lang="ko-KR" altLang="en-US" dirty="0" smtClean="0">
                <a:solidFill>
                  <a:srgbClr val="FF0000"/>
                </a:solidFill>
              </a:rPr>
              <a:t>않으면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이러한 방법으로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차원 배열을 이용하여 그래프로 표현한 행렬을 </a:t>
            </a:r>
            <a:r>
              <a:rPr lang="ko-KR" altLang="en-US" dirty="0" smtClean="0"/>
              <a:t>인접 행렬</a:t>
            </a:r>
            <a:r>
              <a:rPr lang="ko-KR" altLang="en-US" dirty="0" smtClean="0">
                <a:solidFill>
                  <a:schemeClr val="tx1"/>
                </a:solidFill>
              </a:rPr>
              <a:t>이라고 함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 smtClean="0"/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행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FF0000"/>
                </a:solidFill>
              </a:rPr>
              <a:t>열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FF0000"/>
                </a:solidFill>
              </a:rPr>
              <a:t>정점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차수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방향</a:t>
            </a:r>
            <a:r>
              <a:rPr lang="ko-KR" altLang="en-US" dirty="0" smtClean="0"/>
              <a:t> 그래프의 인접 행렬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행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진출</a:t>
            </a:r>
            <a:r>
              <a:rPr lang="ko-KR" altLang="en-US" dirty="0" smtClean="0">
                <a:solidFill>
                  <a:srgbClr val="0000CC"/>
                </a:solidFill>
              </a:rPr>
              <a:t>차수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열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진입</a:t>
            </a:r>
            <a:r>
              <a:rPr lang="ko-KR" altLang="en-US" dirty="0" smtClean="0">
                <a:solidFill>
                  <a:srgbClr val="0000CC"/>
                </a:solidFill>
              </a:rPr>
              <a:t>차수</a:t>
            </a:r>
          </a:p>
          <a:p>
            <a:pPr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6673680" y="1149480"/>
              <a:ext cx="324360" cy="2160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4320" y="1140120"/>
                <a:ext cx="343080" cy="23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92" y="908397"/>
            <a:ext cx="5992767" cy="26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72" y="3702431"/>
            <a:ext cx="6295931" cy="303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5940152" y="4581128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16200000">
            <a:off x="6192192" y="5193185"/>
            <a:ext cx="21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309420" y="5056665"/>
            <a:ext cx="740908" cy="287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7338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</a:pPr>
            <a:r>
              <a:rPr kumimoji="0"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진입 </a:t>
            </a:r>
            <a:r>
              <a:rPr kumimoji="0" lang="ko-KR" altLang="en-US" sz="10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차수</a:t>
            </a:r>
            <a:endParaRPr kumimoji="0" lang="ko-KR" altLang="en-US" sz="10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9981" y="4419545"/>
            <a:ext cx="740908" cy="287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7338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</a:pPr>
            <a:r>
              <a:rPr kumimoji="0"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진출 </a:t>
            </a:r>
            <a:r>
              <a:rPr kumimoji="0" lang="ko-KR" altLang="en-US" sz="10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차수</a:t>
            </a:r>
            <a:endParaRPr kumimoji="0" lang="ko-KR" altLang="en-US" sz="10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508104" y="5805264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6200000">
            <a:off x="4752032" y="6561336"/>
            <a:ext cx="21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672916" y="175782"/>
            <a:ext cx="62464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9625" lvl="2" indent="-182563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정점이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인접 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되어있으면 </a:t>
            </a:r>
            <a:r>
              <a:rPr kumimoji="0"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인접 되어있지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않으면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7912080" y="1536840"/>
              <a:ext cx="444960" cy="30420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02720" y="1527480"/>
                <a:ext cx="463680" cy="306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그래프를 인접행렬로 표현하기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418p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그래프의 구현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12776"/>
            <a:ext cx="2846292" cy="53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en-US" altLang="ko-KR" dirty="0"/>
              <a:t>052~057</a:t>
            </a:r>
            <a:r>
              <a:rPr lang="ko-KR" altLang="en-US" dirty="0"/>
              <a:t>행은 그래프 네 개인 </a:t>
            </a:r>
            <a:r>
              <a:rPr lang="en-US" altLang="ko-KR" dirty="0">
                <a:solidFill>
                  <a:srgbClr val="FF0000"/>
                </a:solidFill>
              </a:rPr>
              <a:t>G1, G2, G3, G4</a:t>
            </a:r>
            <a:r>
              <a:rPr lang="ko-KR" altLang="en-US" dirty="0"/>
              <a:t>에 대해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차원 </a:t>
            </a:r>
            <a:r>
              <a:rPr lang="ko-KR" altLang="en-US" dirty="0"/>
              <a:t>배열의 메모리를 할당하고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/>
              <a:t>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초기화한 </a:t>
            </a:r>
            <a:r>
              <a:rPr lang="ko-KR" altLang="en-US" dirty="0"/>
              <a:t>공백 </a:t>
            </a:r>
            <a:r>
              <a:rPr lang="ko-KR" altLang="en-US" dirty="0" smtClean="0"/>
              <a:t>그래프를 생성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059~073</a:t>
            </a:r>
            <a:r>
              <a:rPr lang="ko-KR" altLang="en-US" dirty="0"/>
              <a:t>행은 그래프 </a:t>
            </a:r>
            <a:r>
              <a:rPr lang="en-US" altLang="ko-KR" dirty="0"/>
              <a:t>G1</a:t>
            </a:r>
            <a:r>
              <a:rPr lang="ko-KR" altLang="en-US" dirty="0"/>
              <a:t>에 정점 네 개와 간선 열 개를 삽입하여 구현한 인접 행렬을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/>
              <a:t>060~ 061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정점을 네 개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54502"/>
            <a:ext cx="32004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1877259" cy="1304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3"/>
            <a:r>
              <a:rPr lang="en-US" altLang="ko-KR" dirty="0"/>
              <a:t>062~ 071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>
                <a:solidFill>
                  <a:srgbClr val="FF0000"/>
                </a:solidFill>
              </a:rPr>
              <a:t>G1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열 개</a:t>
            </a:r>
            <a:r>
              <a:rPr lang="en-US" altLang="ko-KR" dirty="0"/>
              <a:t>( (0,1), (0,3), (1,0), (1,2), (1,3), (2,1), (2,3), (3,0), (3,1</a:t>
            </a:r>
            <a:r>
              <a:rPr lang="en-US" altLang="ko-KR" dirty="0" smtClean="0"/>
              <a:t>),(</a:t>
            </a:r>
            <a:r>
              <a:rPr lang="en-US" altLang="ko-KR" dirty="0"/>
              <a:t>3,2) )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1" y="1674682"/>
            <a:ext cx="8076579" cy="482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8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그래프 자료구조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개념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이해</a:t>
            </a:r>
            <a:r>
              <a:rPr lang="ko-KR" altLang="en-US" dirty="0">
                <a:solidFill>
                  <a:schemeClr val="tx1"/>
                </a:solidFill>
              </a:rPr>
              <a:t>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그래프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표현</a:t>
            </a:r>
            <a:r>
              <a:rPr lang="ko-KR" altLang="en-US" dirty="0">
                <a:solidFill>
                  <a:schemeClr val="tx1"/>
                </a:solidFill>
              </a:rPr>
              <a:t>하는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방법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알아</a:t>
            </a:r>
            <a:r>
              <a:rPr lang="ko-KR" altLang="en-US" dirty="0"/>
              <a:t>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그래프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순회</a:t>
            </a:r>
            <a:r>
              <a:rPr lang="ko-KR" altLang="en-US" dirty="0">
                <a:solidFill>
                  <a:schemeClr val="tx1"/>
                </a:solidFill>
              </a:rPr>
              <a:t>하는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방법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알아본다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/>
              <a:t>신장 트리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최소 비용 </a:t>
            </a:r>
            <a:r>
              <a:rPr lang="ko-KR" altLang="en-US" dirty="0"/>
              <a:t>신장 트리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알아본다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ko-KR" altLang="en-US" dirty="0"/>
              <a:t>최소 비용 신장 트리 알고리즘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이해한다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/>
              <a:t>내용</a:t>
            </a:r>
            <a:endParaRPr lang="ko-KR" altLang="en-US" dirty="0"/>
          </a:p>
          <a:p>
            <a:pPr lvl="1"/>
            <a:r>
              <a:rPr lang="ko-KR" altLang="en-US" dirty="0"/>
              <a:t>그래프의 </a:t>
            </a:r>
            <a:r>
              <a:rPr lang="ko-KR" altLang="en-US" dirty="0">
                <a:solidFill>
                  <a:srgbClr val="FF0000"/>
                </a:solidFill>
              </a:rPr>
              <a:t>구조</a:t>
            </a:r>
          </a:p>
          <a:p>
            <a:pPr lvl="1"/>
            <a:r>
              <a:rPr lang="ko-KR" altLang="en-US" dirty="0"/>
              <a:t>그래프의 </a:t>
            </a:r>
            <a:r>
              <a:rPr lang="ko-KR" altLang="en-US" dirty="0">
                <a:solidFill>
                  <a:srgbClr val="FF0000"/>
                </a:solidFill>
              </a:rPr>
              <a:t>구현</a:t>
            </a:r>
          </a:p>
          <a:p>
            <a:pPr lvl="1"/>
            <a:r>
              <a:rPr lang="ko-KR" altLang="en-US" dirty="0"/>
              <a:t>그래프의 </a:t>
            </a:r>
            <a:r>
              <a:rPr lang="ko-KR" altLang="en-US" dirty="0">
                <a:solidFill>
                  <a:srgbClr val="FF0000"/>
                </a:solidFill>
              </a:rPr>
              <a:t>순회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신장</a:t>
            </a:r>
            <a:r>
              <a:rPr lang="ko-KR" altLang="en-US" dirty="0"/>
              <a:t> 트리와 </a:t>
            </a:r>
            <a:r>
              <a:rPr lang="ko-KR" altLang="en-US" dirty="0">
                <a:solidFill>
                  <a:srgbClr val="FF0000"/>
                </a:solidFill>
              </a:rPr>
              <a:t>최소 비용 </a:t>
            </a:r>
            <a:r>
              <a:rPr lang="ko-KR" altLang="en-US" dirty="0"/>
              <a:t>신장 트리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4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075~085</a:t>
            </a:r>
            <a:r>
              <a:rPr lang="ko-KR" altLang="en-US" dirty="0"/>
              <a:t>행은 그래프 </a:t>
            </a:r>
            <a:r>
              <a:rPr lang="en-US" altLang="ko-KR" dirty="0">
                <a:solidFill>
                  <a:srgbClr val="FF0000"/>
                </a:solidFill>
              </a:rPr>
              <a:t>G2</a:t>
            </a:r>
            <a:r>
              <a:rPr lang="ko-KR" altLang="en-US" dirty="0"/>
              <a:t>에 정점 세 개와 간선 여섯 개를 삽입하여 구현한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행렬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/>
            <a:r>
              <a:rPr lang="en-US" altLang="ko-KR" dirty="0"/>
              <a:t>076~ 077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G2</a:t>
            </a:r>
            <a:r>
              <a:rPr lang="ko-KR" altLang="en-US" dirty="0"/>
              <a:t>에 정점을 세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078~083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>
                <a:solidFill>
                  <a:srgbClr val="FF0000"/>
                </a:solidFill>
              </a:rPr>
              <a:t>G2</a:t>
            </a:r>
            <a:r>
              <a:rPr lang="ko-KR" altLang="en-US" dirty="0"/>
              <a:t>에 간선을 여섯 개</a:t>
            </a:r>
            <a:r>
              <a:rPr lang="en-US" altLang="ko-KR" dirty="0"/>
              <a:t>( (0, 1), (0, 2), (1, 0), (1, 2), (2, 0), (2, 1) )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19046"/>
            <a:ext cx="2312465" cy="197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82671"/>
            <a:ext cx="6120680" cy="20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9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087~096</a:t>
            </a:r>
            <a:r>
              <a:rPr lang="ko-KR" altLang="en-US" dirty="0"/>
              <a:t>행은 그래프 </a:t>
            </a:r>
            <a:r>
              <a:rPr lang="en-US" altLang="ko-KR" dirty="0">
                <a:solidFill>
                  <a:srgbClr val="FF0000"/>
                </a:solidFill>
              </a:rPr>
              <a:t>G3</a:t>
            </a:r>
            <a:r>
              <a:rPr lang="ko-KR" altLang="en-US" dirty="0"/>
              <a:t>에 정점 네 개와 간선 다섯 개를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하여 구현한 인접 행렬을 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/>
            <a:r>
              <a:rPr lang="en-US" altLang="ko-KR" dirty="0"/>
              <a:t>088~089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G3</a:t>
            </a:r>
            <a:r>
              <a:rPr lang="ko-KR" altLang="en-US" dirty="0"/>
              <a:t>에 정점을 네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090~094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G3</a:t>
            </a:r>
            <a:r>
              <a:rPr lang="ko-KR" altLang="en-US" dirty="0"/>
              <a:t>에 간선을 </a:t>
            </a:r>
            <a:r>
              <a:rPr lang="ko-KR" altLang="en-US" dirty="0">
                <a:solidFill>
                  <a:srgbClr val="FF0000"/>
                </a:solidFill>
              </a:rPr>
              <a:t>다섯 개</a:t>
            </a:r>
            <a:r>
              <a:rPr lang="en-US" altLang="ko-KR" dirty="0">
                <a:solidFill>
                  <a:srgbClr val="0000CC"/>
                </a:solidFill>
              </a:rPr>
              <a:t>(&lt;0, 1&gt;, &lt;0, 3&gt;, &lt;1, 2&gt;, &lt;1, 3&gt;, &lt;2, 3&gt;) </a:t>
            </a:r>
            <a:r>
              <a:rPr lang="ko-KR" altLang="en-US" dirty="0" smtClean="0">
                <a:solidFill>
                  <a:srgbClr val="FF0000"/>
                </a:solidFill>
              </a:rPr>
              <a:t>삽입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80" y="1438902"/>
            <a:ext cx="2422146" cy="204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54" y="4077072"/>
            <a:ext cx="5893972" cy="240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0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098~106</a:t>
            </a:r>
            <a:r>
              <a:rPr lang="ko-KR" altLang="en-US" dirty="0"/>
              <a:t>행은 그래프 </a:t>
            </a:r>
            <a:r>
              <a:rPr lang="en-US" altLang="ko-KR" dirty="0">
                <a:solidFill>
                  <a:srgbClr val="FF0000"/>
                </a:solidFill>
              </a:rPr>
              <a:t>G4</a:t>
            </a:r>
            <a:r>
              <a:rPr lang="ko-KR" altLang="en-US" dirty="0"/>
              <a:t>에 정점 세 개와 간선 네 개를 삽입하여 구현한 인접 행렬을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/>
              <a:t>099~100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G4</a:t>
            </a:r>
            <a:r>
              <a:rPr lang="ko-KR" altLang="en-US" dirty="0"/>
              <a:t>에 정점을 세 개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smtClean="0"/>
              <a:t>101~104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그래프 </a:t>
            </a:r>
            <a:r>
              <a:rPr lang="en-US" altLang="ko-KR" dirty="0"/>
              <a:t>G4</a:t>
            </a:r>
            <a:r>
              <a:rPr lang="ko-KR" altLang="en-US" dirty="0"/>
              <a:t>에 간선을 네 개</a:t>
            </a:r>
            <a:r>
              <a:rPr lang="en-US" altLang="ko-KR" dirty="0"/>
              <a:t>(&lt;0, 1&gt;, &lt;0, 2&gt;, &lt;1, 0&gt;, &lt;1, 2&gt;) </a:t>
            </a:r>
            <a:r>
              <a:rPr lang="ko-KR" altLang="en-US" dirty="0" smtClean="0"/>
              <a:t>삽입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1484784"/>
            <a:ext cx="2589408" cy="217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68" y="4365104"/>
            <a:ext cx="6644977" cy="224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3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연결 자료구조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이용한 그래프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구현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인접 </a:t>
            </a:r>
            <a:r>
              <a:rPr lang="ko-KR" altLang="en-US" dirty="0" smtClean="0">
                <a:solidFill>
                  <a:srgbClr val="FF0000"/>
                </a:solidFill>
              </a:rPr>
              <a:t>리스트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인접 리스트로 그래프를 표현하는 방법은 </a:t>
            </a:r>
            <a:r>
              <a:rPr lang="ko-KR" altLang="en-US" dirty="0" smtClean="0"/>
              <a:t>각 정점</a:t>
            </a:r>
            <a:r>
              <a:rPr lang="ko-KR" altLang="en-US" dirty="0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대한</a:t>
            </a:r>
            <a:r>
              <a:rPr lang="ko-KR" altLang="en-US" dirty="0" smtClean="0"/>
              <a:t> 인접 정점</a:t>
            </a:r>
            <a:r>
              <a:rPr lang="ko-KR" altLang="en-US" dirty="0" smtClean="0">
                <a:solidFill>
                  <a:schemeClr val="tx1"/>
                </a:solidFill>
              </a:rPr>
              <a:t>들을</a:t>
            </a:r>
            <a:r>
              <a:rPr lang="ko-KR" altLang="en-US" dirty="0" smtClean="0"/>
              <a:t> 연결</a:t>
            </a:r>
            <a:r>
              <a:rPr lang="ko-KR" altLang="en-US" dirty="0" smtClean="0">
                <a:solidFill>
                  <a:schemeClr val="tx1"/>
                </a:solidFill>
              </a:rPr>
              <a:t>하여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만든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단순</a:t>
            </a:r>
            <a:r>
              <a:rPr lang="ko-KR" altLang="en-US" dirty="0" smtClean="0"/>
              <a:t> 연결 리스트</a:t>
            </a:r>
            <a:r>
              <a:rPr lang="ko-KR" altLang="en-US" dirty="0" smtClean="0">
                <a:solidFill>
                  <a:schemeClr val="tx1"/>
                </a:solidFill>
              </a:rPr>
              <a:t>로 만드는 것</a:t>
            </a:r>
            <a:endParaRPr lang="ko-KR" altLang="en-US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정점의 차수</a:t>
            </a:r>
            <a:r>
              <a:rPr lang="ko-KR" altLang="en-US" dirty="0" smtClean="0">
                <a:solidFill>
                  <a:schemeClr val="tx1"/>
                </a:solidFill>
              </a:rPr>
              <a:t>만큼 </a:t>
            </a:r>
            <a:r>
              <a:rPr lang="ko-KR" altLang="en-US" dirty="0" smtClean="0"/>
              <a:t>노드</a:t>
            </a:r>
            <a:r>
              <a:rPr lang="ko-KR" altLang="en-US" dirty="0" smtClean="0">
                <a:solidFill>
                  <a:schemeClr val="tx1"/>
                </a:solidFill>
              </a:rPr>
              <a:t>가</a:t>
            </a:r>
            <a:r>
              <a:rPr lang="ko-KR" altLang="en-US" dirty="0" smtClean="0"/>
              <a:t> 연결</a:t>
            </a:r>
            <a:r>
              <a:rPr lang="ko-KR" altLang="en-US" dirty="0" smtClean="0">
                <a:solidFill>
                  <a:schemeClr val="tx1"/>
                </a:solidFill>
              </a:rPr>
              <a:t>되어 있음</a:t>
            </a:r>
            <a:endParaRPr lang="ko-KR" altLang="en-US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리스트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노드</a:t>
            </a:r>
            <a:r>
              <a:rPr lang="ko-KR" altLang="en-US" dirty="0" smtClean="0"/>
              <a:t>는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 저장하는 정점에 대하여  </a:t>
            </a:r>
            <a:r>
              <a:rPr lang="ko-KR" altLang="en-US" dirty="0" smtClean="0">
                <a:solidFill>
                  <a:srgbClr val="FF0000"/>
                </a:solidFill>
              </a:rPr>
              <a:t>오름차순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연결한다</a:t>
            </a:r>
            <a:r>
              <a:rPr lang="en-US" altLang="ko-KR" dirty="0" smtClean="0">
                <a:solidFill>
                  <a:srgbClr val="0000CC"/>
                </a:solidFill>
              </a:rPr>
              <a:t>.</a:t>
            </a:r>
            <a:endParaRPr lang="ko-KR" altLang="en-US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인접 리스트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각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필드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다음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인접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링크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필드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FF0000"/>
                </a:solidFill>
              </a:rPr>
              <a:t>구성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리스트</a:t>
            </a:r>
            <a:r>
              <a:rPr lang="ko-KR" altLang="en-US" dirty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헤드포인터</a:t>
            </a:r>
            <a:r>
              <a:rPr lang="ko-KR" altLang="en-US" dirty="0" smtClean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개수</a:t>
            </a:r>
            <a:r>
              <a:rPr lang="ko-KR" altLang="en-US" dirty="0"/>
              <a:t>만큼 </a:t>
            </a:r>
            <a:r>
              <a:rPr lang="ko-KR" altLang="en-US" dirty="0" smtClean="0">
                <a:solidFill>
                  <a:srgbClr val="0000CC"/>
                </a:solidFill>
              </a:rPr>
              <a:t>필요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  <a:r>
              <a:rPr lang="ko-KR" altLang="en-US" dirty="0"/>
              <a:t>이므로 각 정점에 대한 헤드 포인터를 </a:t>
            </a:r>
            <a:r>
              <a:rPr lang="ko-KR" altLang="en-US" dirty="0" smtClean="0"/>
              <a:t>그룹으로 묶어서 </a:t>
            </a:r>
            <a:r>
              <a:rPr lang="ko-KR" altLang="en-US" dirty="0"/>
              <a:t>포인터 </a:t>
            </a:r>
            <a:r>
              <a:rPr lang="ko-KR" altLang="en-US" dirty="0" smtClean="0"/>
              <a:t>배열로</a:t>
            </a:r>
            <a:endParaRPr lang="en-US" altLang="ko-KR" dirty="0" smtClean="0"/>
          </a:p>
          <a:p>
            <a:pPr marL="627062" lvl="2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구성함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42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n</a:t>
            </a:r>
            <a:r>
              <a:rPr lang="ko-KR" altLang="en-US" dirty="0" smtClean="0"/>
              <a:t>개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정점</a:t>
            </a:r>
            <a:r>
              <a:rPr lang="ko-KR" altLang="en-US" dirty="0" smtClean="0">
                <a:solidFill>
                  <a:schemeClr val="tx1"/>
                </a:solidFill>
              </a:rPr>
              <a:t>과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</a:t>
            </a:r>
            <a:r>
              <a:rPr lang="ko-KR" altLang="en-US" dirty="0" smtClean="0"/>
              <a:t>개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간선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가진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무방향</a:t>
            </a:r>
            <a:r>
              <a:rPr lang="ko-KR" altLang="en-US" dirty="0" smtClean="0"/>
              <a:t> 그래프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인접 리스트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헤드 </a:t>
            </a:r>
            <a:r>
              <a:rPr lang="ko-KR" altLang="en-US" dirty="0" err="1" smtClean="0">
                <a:solidFill>
                  <a:srgbClr val="0000CC"/>
                </a:solidFill>
              </a:rPr>
              <a:t>노드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배열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크기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n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err="1" smtClean="0">
                <a:solidFill>
                  <a:srgbClr val="0000CC"/>
                </a:solidFill>
              </a:rPr>
              <a:t>노드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2e</a:t>
            </a:r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의 헤드에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된 </a:t>
            </a:r>
            <a:r>
              <a:rPr lang="ko-KR" altLang="en-US" dirty="0" err="1" smtClean="0">
                <a:solidFill>
                  <a:srgbClr val="0000CC"/>
                </a:solidFill>
              </a:rPr>
              <a:t>노드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정점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차수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endParaRPr lang="ko-KR" altLang="en-US" dirty="0" smtClean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n</a:t>
            </a:r>
            <a:r>
              <a:rPr lang="ko-KR" altLang="en-US" dirty="0"/>
              <a:t>개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정점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개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간선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가진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방향</a:t>
            </a:r>
            <a:r>
              <a:rPr lang="ko-KR" altLang="en-US" dirty="0"/>
              <a:t> </a:t>
            </a:r>
            <a:r>
              <a:rPr lang="ko-KR" altLang="en-US" dirty="0" smtClean="0"/>
              <a:t>그래프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인접 리스트</a:t>
            </a:r>
          </a:p>
          <a:p>
            <a:pPr lvl="2"/>
            <a:r>
              <a:rPr lang="ko-KR" altLang="en-US" dirty="0">
                <a:solidFill>
                  <a:srgbClr val="0000CC"/>
                </a:solidFill>
              </a:rPr>
              <a:t>헤드 노드 </a:t>
            </a:r>
            <a:r>
              <a:rPr lang="ko-KR" altLang="en-US" dirty="0">
                <a:solidFill>
                  <a:srgbClr val="FF0000"/>
                </a:solidFill>
              </a:rPr>
              <a:t>배열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크기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n</a:t>
            </a:r>
          </a:p>
          <a:p>
            <a:pPr lvl="2"/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노드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e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각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의 헤드에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노드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진출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차수</a:t>
            </a:r>
          </a:p>
          <a:p>
            <a:endParaRPr lang="ko-KR" altLang="en-US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G1, G2, G3, G4</a:t>
            </a:r>
            <a:r>
              <a:rPr lang="ko-KR" altLang="en-US" dirty="0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대한</a:t>
            </a:r>
            <a:r>
              <a:rPr lang="ko-KR" altLang="en-US" dirty="0" smtClean="0"/>
              <a:t> 인접 리스트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그래프의 구현</a:t>
            </a:r>
            <a:endParaRPr lang="ko-KR" altLang="en-US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871424" y="912748"/>
            <a:ext cx="28937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9625" lvl="2" indent="-182563" eaLnBrk="0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오름차순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연결한다</a:t>
            </a:r>
            <a:r>
              <a:rPr kumimoji="0" lang="en-US" altLang="ko-KR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kumimoji="0" lang="ko-KR" altLang="en-US" sz="1400" dirty="0">
              <a:solidFill>
                <a:srgbClr val="0000CC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2052" y="1625375"/>
            <a:ext cx="7630569" cy="5059058"/>
            <a:chOff x="1189903" y="1288049"/>
            <a:chExt cx="7954097" cy="554382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903" y="1288049"/>
              <a:ext cx="6909871" cy="143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992" y="2727886"/>
              <a:ext cx="6264696" cy="410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444208" y="132116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A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B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03840" y="1567577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B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A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C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57922" y="2061451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C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B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28848" y="2340979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D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A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B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</a:rPr>
                <a:t>C</a:t>
              </a:r>
              <a:endParaRPr lang="ko-KR" altLang="en-US" sz="1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44207" y="403560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A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B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53948" y="4290185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B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C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99864" y="4702035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C</a:t>
              </a:r>
              <a:r>
                <a:rPr lang="en-US" altLang="ko-KR" sz="1400" dirty="0" smtClean="0">
                  <a:solidFill>
                    <a:srgbClr val="0000CC"/>
                  </a:solidFill>
                  <a:latin typeface="+mn-ea"/>
                  <a:ea typeface="+mn-ea"/>
                </a:rPr>
                <a:t>→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4838" y="503593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  <a:ea typeface="+mn-ea"/>
                </a:rPr>
                <a:t>D</a:t>
              </a:r>
              <a:endParaRPr lang="ko-KR" altLang="en-US" sz="1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그래프를 인접리스트로 표현하기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425p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그래프의 구현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12776"/>
            <a:ext cx="4226031" cy="53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 smtClean="0"/>
              <a:t>그래프 순회</a:t>
            </a:r>
            <a:r>
              <a:rPr lang="en-US" altLang="ko-KR" baseline="30000" dirty="0" smtClean="0"/>
              <a:t>graph traversal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탐색</a:t>
            </a:r>
            <a:r>
              <a:rPr lang="en-US" altLang="ko-KR" baseline="30000" dirty="0" smtClean="0"/>
              <a:t>graph search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 smtClean="0"/>
              <a:t>하나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정점</a:t>
            </a:r>
            <a:r>
              <a:rPr lang="ko-KR" altLang="en-US" dirty="0" smtClean="0">
                <a:solidFill>
                  <a:schemeClr val="tx1"/>
                </a:solidFill>
              </a:rPr>
              <a:t>에서</a:t>
            </a:r>
            <a:r>
              <a:rPr lang="ko-KR" altLang="en-US" dirty="0" smtClean="0"/>
              <a:t> 시작</a:t>
            </a:r>
            <a:r>
              <a:rPr lang="ko-KR" altLang="en-US" dirty="0" smtClean="0">
                <a:solidFill>
                  <a:schemeClr val="tx1"/>
                </a:solidFill>
              </a:rPr>
              <a:t>하여</a:t>
            </a:r>
            <a:r>
              <a:rPr lang="ko-KR" altLang="en-US" dirty="0" smtClean="0"/>
              <a:t> 그래프</a:t>
            </a:r>
            <a:r>
              <a:rPr lang="ko-KR" altLang="en-US" dirty="0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있는</a:t>
            </a:r>
            <a:r>
              <a:rPr lang="ko-KR" altLang="en-US" dirty="0" smtClean="0"/>
              <a:t> </a:t>
            </a:r>
            <a:r>
              <a:rPr lang="ko-KR" altLang="en-US" spc="-100" dirty="0" smtClean="0"/>
              <a:t>모든 정점</a:t>
            </a:r>
            <a:r>
              <a:rPr lang="ko-KR" altLang="en-US" spc="-100" dirty="0" smtClean="0">
                <a:solidFill>
                  <a:schemeClr val="tx1"/>
                </a:solidFill>
              </a:rPr>
              <a:t>을</a:t>
            </a:r>
            <a:r>
              <a:rPr lang="ko-KR" altLang="en-US" spc="-100" dirty="0" smtClean="0"/>
              <a:t> 한번씩 방문</a:t>
            </a:r>
            <a:r>
              <a:rPr lang="ko-KR" altLang="en-US" spc="-100" dirty="0" smtClean="0">
                <a:solidFill>
                  <a:schemeClr val="tx1"/>
                </a:solidFill>
              </a:rPr>
              <a:t>하여</a:t>
            </a:r>
            <a:r>
              <a:rPr lang="ko-KR" altLang="en-US" spc="-100" dirty="0" smtClean="0"/>
              <a:t> </a:t>
            </a:r>
            <a:r>
              <a:rPr lang="ko-KR" altLang="en-US" dirty="0" smtClean="0"/>
              <a:t>처리</a:t>
            </a:r>
            <a:r>
              <a:rPr lang="ko-KR" altLang="en-US" dirty="0" smtClean="0">
                <a:solidFill>
                  <a:schemeClr val="tx1"/>
                </a:solidFill>
              </a:rPr>
              <a:t>하는</a:t>
            </a:r>
            <a:r>
              <a:rPr lang="ko-KR" altLang="en-US" dirty="0" smtClean="0"/>
              <a:t> 연산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 smtClean="0"/>
              <a:t>그래프 탐색방법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깊이</a:t>
            </a:r>
            <a:r>
              <a:rPr lang="ko-KR" altLang="en-US" dirty="0" smtClean="0"/>
              <a:t> 우선 탐색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depth first search : DFS</a:t>
            </a:r>
            <a:r>
              <a:rPr lang="en-US" altLang="ko-KR" dirty="0" smtClean="0"/>
              <a:t>) 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너비</a:t>
            </a:r>
            <a:r>
              <a:rPr lang="ko-KR" altLang="en-US" dirty="0" smtClean="0"/>
              <a:t> 우선 탐색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breadth first search : BFS</a:t>
            </a:r>
            <a:r>
              <a:rPr lang="en-US" altLang="ko-KR" dirty="0" smtClean="0"/>
              <a:t>) </a:t>
            </a: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4686480" y="2355840"/>
              <a:ext cx="463680" cy="6228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7120" y="2346480"/>
                <a:ext cx="482400" cy="6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66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그래프 순회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 </a:t>
            </a:r>
            <a:r>
              <a:rPr lang="ko-KR" altLang="en-US" dirty="0" smtClean="0"/>
              <a:t>우물 파기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지점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골라서</a:t>
            </a:r>
            <a:r>
              <a:rPr lang="ko-KR" altLang="en-US" dirty="0" smtClean="0"/>
              <a:t> 팔 수 있을 때까지 </a:t>
            </a:r>
            <a:r>
              <a:rPr lang="ko-KR" altLang="en-US" dirty="0" smtClean="0">
                <a:solidFill>
                  <a:srgbClr val="0000CC"/>
                </a:solidFill>
              </a:rPr>
              <a:t>계속</a:t>
            </a:r>
            <a:r>
              <a:rPr lang="ko-KR" altLang="en-US" dirty="0" smtClean="0"/>
              <a:t>해서 </a:t>
            </a:r>
            <a:r>
              <a:rPr lang="ko-KR" altLang="en-US" dirty="0" smtClean="0">
                <a:solidFill>
                  <a:srgbClr val="0000CC"/>
                </a:solidFill>
              </a:rPr>
              <a:t>깊게</a:t>
            </a:r>
            <a:r>
              <a:rPr lang="ko-KR" altLang="en-US" dirty="0" smtClean="0"/>
              <a:t> 파다가 아무리 땅을 파도 물이 </a:t>
            </a:r>
            <a:r>
              <a:rPr lang="ko-KR" altLang="en-US" dirty="0" smtClean="0">
                <a:solidFill>
                  <a:srgbClr val="FF0000"/>
                </a:solidFill>
              </a:rPr>
              <a:t>나오지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밖으로 나와 </a:t>
            </a:r>
            <a:r>
              <a:rPr lang="ko-KR" altLang="en-US" dirty="0" smtClean="0">
                <a:solidFill>
                  <a:srgbClr val="FF0000"/>
                </a:solidFill>
              </a:rPr>
              <a:t>다른</a:t>
            </a:r>
            <a:r>
              <a:rPr lang="ko-KR" altLang="en-US" dirty="0" smtClean="0"/>
              <a:t> 지점을 골라서 다시 깊게 땅을 파는 방법  </a:t>
            </a:r>
            <a:r>
              <a:rPr lang="en-US" altLang="ko-KR" dirty="0" smtClean="0"/>
              <a:t>( ☞ </a:t>
            </a:r>
            <a:r>
              <a:rPr lang="ko-KR" altLang="en-US" dirty="0" smtClean="0">
                <a:solidFill>
                  <a:srgbClr val="FF0000"/>
                </a:solidFill>
              </a:rPr>
              <a:t>깊이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우선</a:t>
            </a:r>
            <a:r>
              <a:rPr lang="ko-KR" altLang="en-US" dirty="0" smtClean="0"/>
              <a:t> 탐색 </a:t>
            </a:r>
            <a:r>
              <a:rPr lang="en-US" altLang="ko-KR" dirty="0" smtClean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지점</a:t>
            </a:r>
            <a:r>
              <a:rPr lang="ko-KR" altLang="en-US" dirty="0" smtClean="0"/>
              <a:t>을 고르게 파보고 물이 </a:t>
            </a:r>
            <a:r>
              <a:rPr lang="ko-KR" altLang="en-US" dirty="0" smtClean="0">
                <a:solidFill>
                  <a:srgbClr val="FF0000"/>
                </a:solidFill>
              </a:rPr>
              <a:t>나오지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파놓은 구덩이들을 다시 좀더 깊게 파는 방법  </a:t>
            </a:r>
            <a:r>
              <a:rPr lang="en-US" altLang="ko-KR" dirty="0" smtClean="0"/>
              <a:t>( ☞ </a:t>
            </a:r>
            <a:r>
              <a:rPr lang="ko-KR" altLang="en-US" dirty="0" smtClean="0">
                <a:solidFill>
                  <a:srgbClr val="FF0000"/>
                </a:solidFill>
              </a:rPr>
              <a:t>너비 우선 </a:t>
            </a:r>
            <a:r>
              <a:rPr lang="ko-KR" altLang="en-US" dirty="0" smtClean="0"/>
              <a:t>탐색 </a:t>
            </a:r>
            <a:r>
              <a:rPr lang="en-US" altLang="ko-KR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 </a:t>
            </a:r>
            <a:endParaRPr lang="ko-KR" altLang="en-US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98" y="3284984"/>
            <a:ext cx="6531696" cy="330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340080" y="1771560"/>
              <a:ext cx="5061240" cy="11563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0720" y="1762200"/>
                <a:ext cx="5079960" cy="117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깊이 우선 </a:t>
            </a:r>
            <a:r>
              <a:rPr lang="ko-KR" altLang="en-US" dirty="0" smtClean="0"/>
              <a:t>탐색</a:t>
            </a:r>
            <a:endParaRPr lang="en-US" altLang="ko-KR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순회 방법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방향</a:t>
            </a:r>
            <a:r>
              <a:rPr lang="ko-KR" altLang="en-US" dirty="0"/>
              <a:t>으로 갈 수 있는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가 있는 </a:t>
            </a:r>
            <a:r>
              <a:rPr lang="ko-KR" altLang="en-US" dirty="0">
                <a:solidFill>
                  <a:srgbClr val="0000CC"/>
                </a:solidFill>
              </a:rPr>
              <a:t>곳</a:t>
            </a:r>
            <a:r>
              <a:rPr lang="ko-KR" altLang="en-US" dirty="0"/>
              <a:t>까지 </a:t>
            </a:r>
            <a:r>
              <a:rPr lang="ko-KR" altLang="en-US" dirty="0">
                <a:solidFill>
                  <a:srgbClr val="FF0000"/>
                </a:solidFill>
              </a:rPr>
              <a:t>깊이 탐색</a:t>
            </a:r>
            <a:r>
              <a:rPr lang="ko-KR" altLang="en-US" dirty="0"/>
              <a:t>해 가다가 </a:t>
            </a:r>
            <a:r>
              <a:rPr lang="ko-KR" altLang="en-US" dirty="0">
                <a:solidFill>
                  <a:srgbClr val="0000CC"/>
                </a:solidFill>
              </a:rPr>
              <a:t>더 이상 갈 </a:t>
            </a:r>
            <a:r>
              <a:rPr lang="ko-KR" altLang="en-US" dirty="0" smtClean="0">
                <a:solidFill>
                  <a:srgbClr val="0000CC"/>
                </a:solidFill>
              </a:rPr>
              <a:t>곳이</a:t>
            </a:r>
            <a:r>
              <a:rPr lang="en-US" altLang="ko-KR" dirty="0" smtClean="0">
                <a:solidFill>
                  <a:srgbClr val="0000CC"/>
                </a:solidFill>
              </a:rPr>
              <a:t/>
            </a:r>
            <a:br>
              <a:rPr lang="en-US" altLang="ko-KR" dirty="0" smtClean="0">
                <a:solidFill>
                  <a:srgbClr val="0000CC"/>
                </a:solidFill>
              </a:rPr>
            </a:br>
            <a:r>
              <a:rPr lang="ko-KR" altLang="en-US" dirty="0" smtClean="0">
                <a:solidFill>
                  <a:srgbClr val="FF0000"/>
                </a:solidFill>
              </a:rPr>
              <a:t>없으면</a:t>
            </a:r>
            <a:r>
              <a:rPr lang="en-US" altLang="ko-KR" dirty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가장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마지막</a:t>
            </a:r>
            <a:r>
              <a:rPr lang="ko-KR" altLang="en-US" dirty="0"/>
              <a:t>에 만났던 </a:t>
            </a:r>
            <a:r>
              <a:rPr lang="ko-KR" altLang="en-US" dirty="0">
                <a:solidFill>
                  <a:srgbClr val="0000CC"/>
                </a:solidFill>
              </a:rPr>
              <a:t>갈림길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이 있는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FF0000"/>
                </a:solidFill>
              </a:rPr>
              <a:t>되돌아와</a:t>
            </a:r>
            <a:r>
              <a:rPr lang="ko-KR" altLang="en-US" dirty="0" smtClean="0"/>
              <a:t> 다른 </a:t>
            </a:r>
            <a:r>
              <a:rPr lang="ko-KR" altLang="en-US" dirty="0"/>
              <a:t>방향의 </a:t>
            </a:r>
            <a:r>
              <a:rPr lang="ko-KR" altLang="en-US" dirty="0" smtClean="0"/>
              <a:t>간선으로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탐색을 </a:t>
            </a:r>
            <a:r>
              <a:rPr lang="ko-KR" altLang="en-US" dirty="0"/>
              <a:t>계속 반복하여 결국 모든 정점을 방문하는 순회방법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/>
              <a:t>가장 마지막에 만났던 갈림길 간선의 정점으로 가장 먼저 되돌아가서 다시 깊이 우선 </a:t>
            </a:r>
            <a:r>
              <a:rPr lang="ko-KR" altLang="en-US" dirty="0" smtClean="0"/>
              <a:t>탐색을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/>
              <a:t>반복해야 하므로 </a:t>
            </a:r>
            <a:r>
              <a:rPr lang="ko-KR" altLang="en-US" dirty="0" err="1">
                <a:solidFill>
                  <a:srgbClr val="FF0000"/>
                </a:solidFill>
              </a:rPr>
              <a:t>후입선출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구조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스택</a:t>
            </a:r>
            <a:r>
              <a:rPr lang="ko-KR" altLang="en-US" dirty="0">
                <a:solidFill>
                  <a:srgbClr val="0000CC"/>
                </a:solidFill>
              </a:rPr>
              <a:t> 사용 </a:t>
            </a: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ko-KR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43924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89040"/>
            <a:ext cx="319127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3054240" y="939960"/>
              <a:ext cx="641880" cy="4636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880" y="930600"/>
                <a:ext cx="660600" cy="48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 smtClean="0"/>
              <a:t>그래프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graph</a:t>
            </a:r>
            <a:r>
              <a:rPr lang="en-US" altLang="ko-KR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/>
              <a:t>연결</a:t>
            </a:r>
            <a:r>
              <a:rPr lang="ko-KR" altLang="en-US" dirty="0">
                <a:solidFill>
                  <a:schemeClr val="tx1"/>
                </a:solidFill>
              </a:rPr>
              <a:t>되어</a:t>
            </a:r>
            <a:r>
              <a:rPr lang="ko-KR" altLang="en-US" dirty="0"/>
              <a:t> 있</a:t>
            </a:r>
            <a:r>
              <a:rPr lang="ko-KR" altLang="en-US" dirty="0">
                <a:solidFill>
                  <a:schemeClr val="tx1"/>
                </a:solidFill>
              </a:rPr>
              <a:t>는</a:t>
            </a:r>
            <a:r>
              <a:rPr lang="ko-KR" altLang="en-US" dirty="0"/>
              <a:t> 원소 사이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다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다</a:t>
            </a:r>
            <a:r>
              <a:rPr lang="ko-KR" altLang="en-US" dirty="0"/>
              <a:t> 관계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표현</a:t>
            </a:r>
            <a:r>
              <a:rPr lang="ko-KR" altLang="en-US" dirty="0">
                <a:solidFill>
                  <a:schemeClr val="tx1"/>
                </a:solidFill>
              </a:rPr>
              <a:t>하는</a:t>
            </a:r>
            <a:r>
              <a:rPr lang="ko-KR" altLang="en-US" dirty="0"/>
              <a:t> </a:t>
            </a:r>
            <a:r>
              <a:rPr lang="ko-KR" altLang="en-US" dirty="0" smtClean="0"/>
              <a:t>자료구조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객체</a:t>
            </a:r>
            <a:r>
              <a:rPr lang="ko-KR" altLang="en-US" dirty="0" smtClean="0"/>
              <a:t>를 나타내는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vertex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객체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edge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집합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en-US" altLang="ko-KR" dirty="0" smtClean="0"/>
              <a:t> = (V, E)</a:t>
            </a:r>
          </a:p>
          <a:p>
            <a:pPr lvl="3" eaLnBrk="1" hangingPunct="1"/>
            <a:r>
              <a:rPr lang="en-US" altLang="ko-KR" dirty="0" smtClean="0">
                <a:solidFill>
                  <a:srgbClr val="FF0000"/>
                </a:solidFill>
              </a:rPr>
              <a:t>V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에 있는 </a:t>
            </a:r>
            <a:r>
              <a:rPr lang="ko-KR" altLang="en-US" dirty="0" smtClean="0">
                <a:solidFill>
                  <a:srgbClr val="FF0000"/>
                </a:solidFill>
              </a:rPr>
              <a:t>정점</a:t>
            </a:r>
            <a:r>
              <a:rPr lang="ko-KR" altLang="en-US" dirty="0" smtClean="0"/>
              <a:t>들의 </a:t>
            </a:r>
            <a:r>
              <a:rPr lang="ko-KR" altLang="en-US" dirty="0" smtClean="0">
                <a:solidFill>
                  <a:srgbClr val="FF0000"/>
                </a:solidFill>
              </a:rPr>
              <a:t>집합</a:t>
            </a:r>
          </a:p>
          <a:p>
            <a:pPr lvl="3" eaLnBrk="1" hangingPunct="1"/>
            <a:r>
              <a:rPr lang="en-US" altLang="ko-KR" dirty="0" smtClean="0">
                <a:solidFill>
                  <a:srgbClr val="FF0000"/>
                </a:solidFill>
              </a:rPr>
              <a:t>E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간선</a:t>
            </a:r>
            <a:r>
              <a:rPr lang="ko-KR" altLang="en-US" dirty="0" smtClean="0"/>
              <a:t>들의 </a:t>
            </a:r>
            <a:r>
              <a:rPr lang="ko-KR" altLang="en-US" dirty="0" smtClean="0">
                <a:solidFill>
                  <a:srgbClr val="FF0000"/>
                </a:solidFill>
              </a:rPr>
              <a:t>집합</a:t>
            </a:r>
            <a:r>
              <a:rPr lang="ko-KR" altLang="en-US" dirty="0" smtClean="0"/>
              <a:t> 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그래프의 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6" y="4005063"/>
            <a:ext cx="7344816" cy="257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6788160" y="1498680"/>
              <a:ext cx="444960" cy="2480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8800" y="1489320"/>
                <a:ext cx="463680" cy="26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7616"/>
            <a:ext cx="8686800" cy="544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/>
            <a:r>
              <a:rPr lang="ko-KR" altLang="en-US" dirty="0"/>
              <a:t>알고리즘에 따라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G9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깊이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우선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순회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과정</a:t>
            </a:r>
          </a:p>
          <a:p>
            <a:pPr marL="895350" lvl="3" indent="0" eaLnBrk="1" hangingPunct="1">
              <a:buNone/>
            </a:pPr>
            <a:r>
              <a:rPr lang="en-US" altLang="ko-KR" dirty="0" smtClean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그래프 </a:t>
            </a:r>
            <a:r>
              <a:rPr lang="en-US" altLang="ko-KR" dirty="0">
                <a:solidFill>
                  <a:srgbClr val="FF0000"/>
                </a:solidFill>
              </a:rPr>
              <a:t>G9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깊이 우선 탐색</a:t>
            </a:r>
            <a:r>
              <a:rPr lang="ko-KR" altLang="en-US" dirty="0"/>
              <a:t>을 위한 </a:t>
            </a:r>
            <a:r>
              <a:rPr lang="ko-KR" altLang="en-US" dirty="0">
                <a:solidFill>
                  <a:srgbClr val="FF0000"/>
                </a:solidFill>
              </a:rPr>
              <a:t>초기 상태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 </a:t>
            </a:r>
            <a:r>
              <a:rPr lang="en-US" altLang="ko-KR" b="1" dirty="0" smtClean="0">
                <a:latin typeface="+mn-ea"/>
                <a:ea typeface="+mn-ea"/>
              </a:rPr>
              <a:t>visited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FF0000"/>
                </a:solidFill>
              </a:rPr>
              <a:t>false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0000CC"/>
                </a:solidFill>
              </a:rPr>
              <a:t>초기화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공백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스택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생성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r>
              <a:rPr lang="en-US" altLang="ko-KR" dirty="0"/>
              <a:t>②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시작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깊이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우선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시작</a:t>
            </a:r>
          </a:p>
          <a:p>
            <a:pPr marL="895350" lvl="3" indent="0" eaLnBrk="1" hangingPunct="1">
              <a:buNone/>
            </a:pP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4968552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4053973"/>
            <a:ext cx="5040560" cy="242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5937120" y="825480"/>
              <a:ext cx="622800" cy="2862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7760" y="816120"/>
                <a:ext cx="6415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③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B, C</a:t>
            </a:r>
            <a:r>
              <a:rPr lang="ko-KR" altLang="en-US" dirty="0"/>
              <a:t>가 있으므로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스택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인접 </a:t>
            </a:r>
            <a:r>
              <a:rPr lang="ko-KR" altLang="en-US" dirty="0" smtClean="0">
                <a:solidFill>
                  <a:srgbClr val="0000CC"/>
                </a:solidFill>
              </a:rPr>
              <a:t>정점 </a:t>
            </a:r>
            <a:r>
              <a:rPr lang="en-US" altLang="ko-KR" dirty="0" smtClean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en-US" altLang="ko-KR" dirty="0"/>
              <a:t> </a:t>
            </a:r>
            <a:r>
              <a:rPr lang="ko-KR" altLang="en-US" dirty="0"/>
              <a:t>중에서 </a:t>
            </a:r>
            <a:r>
              <a:rPr lang="ko-KR" altLang="en-US" dirty="0" smtClean="0">
                <a:solidFill>
                  <a:srgbClr val="0000CC"/>
                </a:solidFill>
              </a:rPr>
              <a:t>오름차순</a:t>
            </a:r>
            <a:r>
              <a:rPr lang="ko-KR" altLang="en-US" dirty="0" smtClean="0"/>
              <a:t>에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따라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선택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계속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④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D, E</a:t>
            </a:r>
            <a:r>
              <a:rPr lang="ko-KR" altLang="en-US" dirty="0"/>
              <a:t>가 있으므로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스택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00CC"/>
                </a:solidFill>
              </a:rPr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방문하지</a:t>
            </a:r>
            <a:r>
              <a:rPr lang="en-US" altLang="ko-KR" dirty="0"/>
              <a:t> </a:t>
            </a:r>
            <a:r>
              <a:rPr lang="ko-KR" altLang="en-US" dirty="0"/>
              <a:t>않은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en-US" altLang="ko-KR" dirty="0"/>
              <a:t> </a:t>
            </a:r>
            <a:r>
              <a:rPr lang="ko-KR" altLang="en-US" dirty="0"/>
              <a:t>중에서    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>
                <a:solidFill>
                  <a:srgbClr val="0000CC"/>
                </a:solidFill>
              </a:rPr>
              <a:t>    </a:t>
            </a:r>
            <a:r>
              <a:rPr lang="ko-KR" altLang="en-US" dirty="0">
                <a:solidFill>
                  <a:srgbClr val="0000CC"/>
                </a:solidFill>
              </a:rPr>
              <a:t>오름차순</a:t>
            </a:r>
            <a:r>
              <a:rPr lang="ko-KR" altLang="en-US" dirty="0"/>
              <a:t>에 따라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선택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계속</a:t>
            </a:r>
            <a:r>
              <a:rPr lang="ko-KR" altLang="en-US" dirty="0"/>
              <a:t>함</a:t>
            </a:r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424847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66" y="4461025"/>
            <a:ext cx="4561594" cy="220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⑤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ko-KR" altLang="en-US" dirty="0" smtClean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ko-KR" altLang="en-US" dirty="0" smtClean="0"/>
              <a:t>가 </a:t>
            </a:r>
            <a:r>
              <a:rPr lang="ko-KR" altLang="en-US" dirty="0"/>
              <a:t>있으므로 </a:t>
            </a:r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ko-KR" altLang="en-US" dirty="0" smtClean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스택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00CC"/>
                </a:solidFill>
              </a:rPr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인접 </a:t>
            </a:r>
            <a:r>
              <a:rPr lang="ko-KR" altLang="en-US" dirty="0">
                <a:solidFill>
                  <a:srgbClr val="0000CC"/>
                </a:solidFill>
              </a:rPr>
              <a:t>정점 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ko-KR" altLang="en-US" dirty="0" smtClean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선택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계속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⑥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E, F</a:t>
            </a:r>
            <a:r>
              <a:rPr lang="ko-KR" altLang="en-US" dirty="0"/>
              <a:t>가 있으므로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스택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00CC"/>
                </a:solidFill>
              </a:rPr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방문하지</a:t>
            </a:r>
            <a:r>
              <a:rPr lang="en-US" altLang="ko-KR" dirty="0"/>
              <a:t> </a:t>
            </a:r>
            <a:r>
              <a:rPr lang="ko-KR" altLang="en-US" dirty="0"/>
              <a:t>않은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en-US" altLang="ko-KR" dirty="0"/>
              <a:t> </a:t>
            </a:r>
            <a:r>
              <a:rPr lang="ko-KR" altLang="en-US" dirty="0"/>
              <a:t>중에서    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>
                <a:solidFill>
                  <a:srgbClr val="0000CC"/>
                </a:solidFill>
              </a:rPr>
              <a:t>    </a:t>
            </a:r>
            <a:r>
              <a:rPr lang="ko-KR" altLang="en-US" dirty="0">
                <a:solidFill>
                  <a:srgbClr val="0000CC"/>
                </a:solidFill>
              </a:rPr>
              <a:t>오름차순</a:t>
            </a:r>
            <a:r>
              <a:rPr lang="ko-KR" altLang="en-US" dirty="0"/>
              <a:t>에 따라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선택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계속</a:t>
            </a:r>
            <a:r>
              <a:rPr lang="ko-KR" altLang="en-US" dirty="0"/>
              <a:t>함</a:t>
            </a:r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ko-KR" altLang="en-US" dirty="0"/>
          </a:p>
          <a:p>
            <a:pPr marL="895350" lvl="3" indent="0" eaLnBrk="1" hangingPunct="1">
              <a:buNone/>
            </a:pPr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9"/>
            <a:ext cx="475252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04601"/>
            <a:ext cx="4896544" cy="224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0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⑦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</a:t>
            </a:r>
            <a:r>
              <a:rPr lang="ko-KR" altLang="en-US" dirty="0" smtClean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C</a:t>
            </a:r>
            <a:r>
              <a:rPr lang="ko-KR" altLang="en-US" dirty="0" smtClean="0"/>
              <a:t>가 </a:t>
            </a:r>
            <a:r>
              <a:rPr lang="ko-KR" altLang="en-US" dirty="0"/>
              <a:t>있으므로 </a:t>
            </a:r>
            <a:r>
              <a:rPr lang="en-US" altLang="ko-KR" dirty="0" smtClean="0">
                <a:solidFill>
                  <a:srgbClr val="FF0000"/>
                </a:solidFill>
              </a:rPr>
              <a:t>E</a:t>
            </a:r>
            <a:r>
              <a:rPr lang="ko-KR" altLang="en-US" dirty="0" smtClean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스택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00CC"/>
                </a:solidFill>
              </a:rPr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방문하지</a:t>
            </a:r>
            <a:r>
              <a:rPr lang="en-US" altLang="ko-KR" dirty="0"/>
              <a:t> </a:t>
            </a:r>
            <a:r>
              <a:rPr lang="ko-KR" altLang="en-US" dirty="0"/>
              <a:t>않은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 smtClean="0">
                <a:solidFill>
                  <a:srgbClr val="FF0000"/>
                </a:solidFill>
              </a:rPr>
              <a:t>C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선택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계속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 smtClean="0"/>
              <a:t>⑧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인접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없으므로 </a:t>
            </a:r>
            <a:r>
              <a:rPr lang="ko-KR" altLang="en-US" dirty="0">
                <a:solidFill>
                  <a:srgbClr val="FF0000"/>
                </a:solidFill>
              </a:rPr>
              <a:t>마지막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FF0000"/>
                </a:solidFill>
              </a:rPr>
              <a:t>돌아가기</a:t>
            </a:r>
            <a:r>
              <a:rPr lang="ko-KR" altLang="en-US" dirty="0"/>
              <a:t> 위해 </a:t>
            </a:r>
            <a:r>
              <a:rPr lang="ko-KR" altLang="en-US" dirty="0">
                <a:solidFill>
                  <a:srgbClr val="0000CC"/>
                </a:solidFill>
              </a:rPr>
              <a:t>스택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FF0000"/>
                </a:solidFill>
              </a:rPr>
              <a:t>pop</a:t>
            </a:r>
            <a:r>
              <a:rPr lang="ko-KR" altLang="en-US" dirty="0"/>
              <a:t>하여 받은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에 대해서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있는지 </a:t>
            </a:r>
            <a:r>
              <a:rPr lang="ko-KR" altLang="en-US" dirty="0">
                <a:solidFill>
                  <a:srgbClr val="FF0000"/>
                </a:solidFill>
              </a:rPr>
              <a:t>확인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는 방문하지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895350" lvl="3" indent="0" eaLnBrk="1" hangingPunct="1">
              <a:buNone/>
            </a:pPr>
            <a:endParaRPr lang="ko-KR" altLang="en-US" dirty="0"/>
          </a:p>
          <a:p>
            <a:pPr marL="895350" lvl="3" indent="0" eaLnBrk="1" hangingPunct="1">
              <a:buNone/>
            </a:pPr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525658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365104"/>
            <a:ext cx="5328592" cy="228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6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⑨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할 수 있는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없으므로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dirty="0" err="1">
                <a:solidFill>
                  <a:srgbClr val="0000CC"/>
                </a:solidFill>
              </a:rPr>
              <a:t>스택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pop</a:t>
            </a:r>
            <a:r>
              <a:rPr lang="ko-KR" altLang="en-US" dirty="0" smtClean="0"/>
              <a:t>하여 받은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 </a:t>
            </a:r>
            <a:r>
              <a:rPr lang="ko-KR" altLang="en-US" dirty="0" smtClean="0"/>
              <a:t>대해서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방문</a:t>
            </a:r>
            <a:r>
              <a:rPr lang="ko-KR" altLang="en-US" dirty="0" smtClean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있는지 </a:t>
            </a:r>
            <a:r>
              <a:rPr lang="ko-KR" altLang="en-US" dirty="0" smtClean="0">
                <a:solidFill>
                  <a:srgbClr val="0000CC"/>
                </a:solidFill>
              </a:rPr>
              <a:t>확인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r>
              <a:rPr lang="en-US" altLang="ko-KR" dirty="0" smtClean="0"/>
              <a:t>⑩ </a:t>
            </a:r>
            <a:r>
              <a:rPr lang="ko-KR" altLang="en-US" dirty="0">
                <a:solidFill>
                  <a:srgbClr val="0000CC"/>
                </a:solidFill>
              </a:rPr>
              <a:t>현재 정점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/>
              <a:t>가 있으므로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스택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선택</a:t>
            </a:r>
            <a:r>
              <a:rPr lang="ko-KR" altLang="en-US" dirty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탐색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계속</a:t>
            </a:r>
          </a:p>
          <a:p>
            <a:pPr marL="895350" lvl="3" indent="0" eaLnBrk="1" hangingPunct="1">
              <a:buNone/>
            </a:pP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9"/>
            <a:ext cx="468052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49080"/>
            <a:ext cx="489654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4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⑪ </a:t>
            </a:r>
            <a:r>
              <a:rPr lang="ko-KR" altLang="en-US" dirty="0">
                <a:solidFill>
                  <a:srgbClr val="0000CC"/>
                </a:solidFill>
              </a:rPr>
              <a:t>현재 정점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없으므로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돌아가기 </a:t>
            </a:r>
            <a:r>
              <a:rPr lang="ko-KR" altLang="en-US" dirty="0" smtClean="0"/>
              <a:t>위해 </a:t>
            </a:r>
            <a:r>
              <a:rPr lang="ko-KR" altLang="en-US" dirty="0">
                <a:solidFill>
                  <a:srgbClr val="0000CC"/>
                </a:solidFill>
              </a:rPr>
              <a:t>스택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FF0000"/>
                </a:solidFill>
              </a:rPr>
              <a:t>pop</a:t>
            </a:r>
            <a:r>
              <a:rPr lang="ko-KR" altLang="en-US" dirty="0" smtClean="0"/>
              <a:t>하여 </a:t>
            </a:r>
            <a:r>
              <a:rPr lang="ko-KR" altLang="en-US" dirty="0"/>
              <a:t>받은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 대해서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있는지 </a:t>
            </a:r>
            <a:r>
              <a:rPr lang="ko-KR" altLang="en-US" dirty="0" smtClean="0">
                <a:solidFill>
                  <a:srgbClr val="0000CC"/>
                </a:solidFill>
              </a:rPr>
              <a:t>확인</a:t>
            </a:r>
            <a:r>
              <a:rPr lang="en-US" altLang="ko-KR" dirty="0" smtClean="0"/>
              <a:t>. </a:t>
            </a:r>
            <a:r>
              <a:rPr lang="ko-KR" altLang="en-US" dirty="0"/>
              <a:t>정점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는 방문하지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 smtClean="0"/>
              <a:t>인접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없음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⑫ </a:t>
            </a:r>
            <a:r>
              <a:rPr lang="ko-KR" altLang="en-US" dirty="0">
                <a:solidFill>
                  <a:srgbClr val="0000CC"/>
                </a:solidFill>
              </a:rPr>
              <a:t>현재 정점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없으므로 다시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 정점으로 </a:t>
            </a:r>
            <a:r>
              <a:rPr lang="ko-KR" altLang="en-US" dirty="0" smtClean="0">
                <a:solidFill>
                  <a:srgbClr val="0000CC"/>
                </a:solidFill>
              </a:rPr>
              <a:t>돌아가기</a:t>
            </a:r>
            <a:r>
              <a:rPr lang="ko-KR" altLang="en-US" dirty="0" smtClean="0"/>
              <a:t> </a:t>
            </a:r>
            <a:r>
              <a:rPr lang="ko-KR" altLang="en-US" dirty="0"/>
              <a:t>위해 </a:t>
            </a:r>
            <a:r>
              <a:rPr lang="ko-KR" altLang="en-US" dirty="0">
                <a:solidFill>
                  <a:srgbClr val="0000CC"/>
                </a:solidFill>
              </a:rPr>
              <a:t>스택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FF0000"/>
                </a:solidFill>
              </a:rPr>
              <a:t>pop</a:t>
            </a:r>
            <a:r>
              <a:rPr lang="ko-KR" altLang="en-US" dirty="0"/>
              <a:t>하여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받은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에 대해서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이 </a:t>
            </a:r>
            <a:r>
              <a:rPr lang="ko-KR" altLang="en-US" dirty="0"/>
              <a:t>있는지 </a:t>
            </a:r>
            <a:r>
              <a:rPr lang="ko-KR" altLang="en-US" dirty="0">
                <a:solidFill>
                  <a:srgbClr val="0000CC"/>
                </a:solidFill>
              </a:rPr>
              <a:t>확인</a:t>
            </a:r>
            <a:r>
              <a:rPr lang="en-US" altLang="ko-KR" dirty="0"/>
              <a:t>. </a:t>
            </a:r>
            <a:r>
              <a:rPr lang="ko-KR" altLang="en-US" dirty="0"/>
              <a:t>정점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4896544" cy="219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66129"/>
            <a:ext cx="5472608" cy="205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95350" lvl="3" indent="0" eaLnBrk="1" hangingPunct="1">
              <a:buNone/>
            </a:pPr>
            <a:r>
              <a:rPr lang="en-US" altLang="ko-KR" dirty="0" smtClean="0"/>
              <a:t>⑬ </a:t>
            </a:r>
            <a:r>
              <a:rPr lang="ko-KR" altLang="en-US" dirty="0">
                <a:solidFill>
                  <a:srgbClr val="0000CC"/>
                </a:solidFill>
              </a:rPr>
              <a:t>현재 정점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없으므로 다시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돌아가기</a:t>
            </a:r>
            <a:r>
              <a:rPr lang="ko-KR" altLang="en-US" dirty="0" smtClean="0"/>
              <a:t> </a:t>
            </a:r>
            <a:r>
              <a:rPr lang="ko-KR" altLang="en-US" dirty="0"/>
              <a:t>위해 </a:t>
            </a:r>
            <a:r>
              <a:rPr lang="ko-KR" altLang="en-US" dirty="0" smtClean="0">
                <a:solidFill>
                  <a:srgbClr val="0000CC"/>
                </a:solidFill>
              </a:rPr>
              <a:t>스택</a:t>
            </a:r>
            <a:r>
              <a:rPr lang="ko-KR" altLang="en-US" dirty="0" smtClean="0"/>
              <a:t>을 </a:t>
            </a:r>
            <a:r>
              <a:rPr lang="en-US" altLang="ko-KR" dirty="0" smtClean="0">
                <a:solidFill>
                  <a:srgbClr val="FF0000"/>
                </a:solidFill>
              </a:rPr>
              <a:t>pop</a:t>
            </a:r>
            <a:r>
              <a:rPr lang="ko-KR" altLang="en-US" dirty="0"/>
              <a:t>하여 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받은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에 대해서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이 </a:t>
            </a:r>
            <a:r>
              <a:rPr lang="ko-KR" altLang="en-US" dirty="0"/>
              <a:t>있는지 </a:t>
            </a:r>
            <a:r>
              <a:rPr lang="ko-KR" altLang="en-US" dirty="0" smtClean="0">
                <a:solidFill>
                  <a:srgbClr val="0000CC"/>
                </a:solidFill>
              </a:rPr>
              <a:t>확인</a:t>
            </a:r>
            <a:r>
              <a:rPr lang="en-US" altLang="ko-KR" dirty="0" smtClean="0"/>
              <a:t>.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 smtClean="0">
                <a:solidFill>
                  <a:srgbClr val="FF0000"/>
                </a:solidFill>
              </a:rPr>
              <a:t>않은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인접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없음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 smtClean="0"/>
              <a:t>⑭ </a:t>
            </a:r>
            <a:r>
              <a:rPr lang="ko-KR" altLang="en-US" dirty="0">
                <a:solidFill>
                  <a:srgbClr val="0000CC"/>
                </a:solidFill>
              </a:rPr>
              <a:t>현재 정점 </a:t>
            </a:r>
            <a:r>
              <a:rPr lang="en-US" altLang="ko-KR" dirty="0" smtClean="0">
                <a:solidFill>
                  <a:srgbClr val="FF0000"/>
                </a:solidFill>
              </a:rPr>
              <a:t>B</a:t>
            </a:r>
            <a:r>
              <a:rPr lang="ko-KR" altLang="en-US" dirty="0" smtClean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없으므로 다시 </a:t>
            </a:r>
            <a:r>
              <a:rPr lang="ko-KR" altLang="en-US" dirty="0">
                <a:solidFill>
                  <a:srgbClr val="FF0000"/>
                </a:solidFill>
              </a:rPr>
              <a:t>마지막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돌아가기</a:t>
            </a:r>
            <a:r>
              <a:rPr lang="ko-KR" altLang="en-US" dirty="0"/>
              <a:t> 위해 </a:t>
            </a:r>
            <a:r>
              <a:rPr lang="ko-KR" altLang="en-US" dirty="0">
                <a:solidFill>
                  <a:srgbClr val="0000CC"/>
                </a:solidFill>
              </a:rPr>
              <a:t>스택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FF0000"/>
                </a:solidFill>
              </a:rPr>
              <a:t>pop</a:t>
            </a:r>
            <a:r>
              <a:rPr lang="ko-KR" altLang="en-US" dirty="0"/>
              <a:t>하여 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    </a:t>
            </a:r>
            <a:r>
              <a:rPr lang="ko-KR" altLang="en-US" dirty="0"/>
              <a:t>받은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ko-KR" altLang="en-US" dirty="0" smtClean="0"/>
              <a:t>에 </a:t>
            </a:r>
            <a:r>
              <a:rPr lang="ko-KR" altLang="en-US" dirty="0"/>
              <a:t>대해서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있는지 </a:t>
            </a:r>
            <a:r>
              <a:rPr lang="ko-KR" altLang="en-US" dirty="0">
                <a:solidFill>
                  <a:srgbClr val="0000CC"/>
                </a:solidFill>
              </a:rPr>
              <a:t>확인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ko-KR" altLang="en-US" dirty="0" smtClean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895350" lvl="3" indent="0" eaLnBrk="1" hangingPunct="1">
              <a:buNone/>
            </a:pPr>
            <a:endParaRPr lang="en-US" altLang="ko-KR" dirty="0" smtClean="0"/>
          </a:p>
          <a:p>
            <a:pPr marL="895350" lvl="3" indent="0" eaLnBrk="1" hangingPunct="1">
              <a:buNone/>
            </a:pPr>
            <a:endParaRPr lang="ko-KR" altLang="en-US" dirty="0" smtClean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1595831"/>
            <a:ext cx="3456384" cy="51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87" y="2204864"/>
            <a:ext cx="4759962" cy="174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28" y="4729034"/>
            <a:ext cx="4320480" cy="196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768752" cy="305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1928" y="1005199"/>
            <a:ext cx="866212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5350" lvl="3">
              <a:lnSpc>
                <a:spcPct val="150000"/>
              </a:lnSpc>
              <a:spcBef>
                <a:spcPct val="20000"/>
              </a:spcBef>
            </a:pPr>
            <a:r>
              <a:rPr kumimoji="0" lang="ko-KR" altLang="ko-KR" sz="12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⑮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 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방문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하지 </a:t>
            </a:r>
            <a:r>
              <a:rPr kumimoji="0"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않은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인접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없으므로 </a:t>
            </a:r>
            <a:r>
              <a:rPr kumimoji="0"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</a:t>
            </a:r>
            <a:r>
              <a:rPr kumimoji="0" lang="ko-KR" altLang="en-US" sz="12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돌아가기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위해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kumimoji="0"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pop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895350" lvl="3">
              <a:lnSpc>
                <a:spcPct val="150000"/>
              </a:lnSpc>
              <a:spcBef>
                <a:spcPct val="20000"/>
              </a:spcBef>
            </a:pPr>
            <a:r>
              <a:rPr kumimoji="0" lang="en-US" altLang="ko-KR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공백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이므로 </a:t>
            </a:r>
            <a:r>
              <a:rPr kumimoji="0" lang="ko-KR" altLang="en-US" sz="12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깊이 우선 탐색</a:t>
            </a:r>
            <a:r>
              <a:rPr kumimoji="0"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kumimoji="0"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368960" y="3924360"/>
              <a:ext cx="4045320" cy="11368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9600" y="3915000"/>
                <a:ext cx="4064040" cy="11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9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 깊이 우선 탐색하기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444p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그래프의 순회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04" y="1772816"/>
            <a:ext cx="4648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/>
              <a:t>그래프의 종류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무방향</a:t>
            </a:r>
            <a:r>
              <a:rPr lang="ko-KR" altLang="en-US" dirty="0"/>
              <a:t> 그래프</a:t>
            </a:r>
            <a:r>
              <a:rPr lang="en-US" altLang="ko-KR" dirty="0"/>
              <a:t>(</a:t>
            </a:r>
            <a:r>
              <a:rPr lang="en-US" altLang="ko-KR" baseline="30000" dirty="0"/>
              <a:t>undirected graph</a:t>
            </a:r>
            <a:r>
              <a:rPr lang="en-US" altLang="ko-KR" dirty="0"/>
              <a:t>)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방향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(V</a:t>
            </a:r>
            <a:r>
              <a:rPr lang="en-US" altLang="ko-KR" baseline="-25000" dirty="0" smtClean="0"/>
              <a:t>i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</a:t>
            </a:r>
            <a:r>
              <a:rPr lang="en-US" altLang="ko-KR" baseline="-25000" dirty="0" err="1" smtClean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</a:p>
          <a:p>
            <a:pPr lvl="3" eaLnBrk="1" hangingPunct="1">
              <a:defRPr/>
            </a:pP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, V</a:t>
            </a:r>
            <a:r>
              <a:rPr lang="en-US" altLang="ko-KR" baseline="-25000" dirty="0"/>
              <a:t>i</a:t>
            </a:r>
            <a:r>
              <a:rPr lang="en-US" altLang="ko-KR" dirty="0"/>
              <a:t>)</a:t>
            </a:r>
            <a:r>
              <a:rPr lang="ko-KR" altLang="en-US" dirty="0"/>
              <a:t>는 같은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을 </a:t>
            </a:r>
            <a:r>
              <a:rPr lang="ko-KR" altLang="en-US" dirty="0" smtClean="0"/>
              <a:t>의미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3284984"/>
            <a:ext cx="8134544" cy="2868896"/>
            <a:chOff x="611560" y="3284984"/>
            <a:chExt cx="8134544" cy="28688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284984"/>
              <a:ext cx="8134544" cy="2868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31640" y="3501008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92574" y="3501008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14600" y="3813701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3375" y="4425260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92574" y="4425260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13029" y="3786540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32240" y="3786540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72200" y="4457373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∨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4203720" y="1415880"/>
              <a:ext cx="622800" cy="29268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360" y="1406520"/>
                <a:ext cx="641520" cy="31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/>
              <a:t>탐색</a:t>
            </a:r>
            <a:r>
              <a:rPr lang="en-US" altLang="ko-KR" dirty="0"/>
              <a:t>(</a:t>
            </a:r>
            <a:r>
              <a:rPr lang="en-US" altLang="ko-KR" baseline="30000" dirty="0"/>
              <a:t>breadth first search : BFS</a:t>
            </a:r>
            <a:r>
              <a:rPr lang="en-US" altLang="ko-KR" dirty="0"/>
              <a:t>)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 smtClean="0"/>
              <a:t>탐색 순서 </a:t>
            </a:r>
            <a:endParaRPr lang="ko-KR" altLang="en-US" dirty="0"/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endParaRPr lang="en-US" altLang="ko-KR" dirty="0"/>
          </a:p>
        </p:txBody>
      </p:sp>
      <p:sp>
        <p:nvSpPr>
          <p:cNvPr id="675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40372"/>
            <a:ext cx="6680633" cy="237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72" y="4197706"/>
            <a:ext cx="3688192" cy="244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067944" y="4365104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563888" y="4869160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075825" y="53732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5" y="1173180"/>
            <a:ext cx="8489573" cy="506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알고리즘에 </a:t>
            </a:r>
            <a:r>
              <a:rPr lang="ko-KR" altLang="en-US" dirty="0" smtClean="0"/>
              <a:t>따른 </a:t>
            </a:r>
            <a:r>
              <a:rPr lang="ko-KR" altLang="en-US" dirty="0"/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G9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 smtClean="0"/>
              <a:t>탐색 과정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초기상태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visited</a:t>
            </a:r>
            <a:r>
              <a:rPr lang="ko-KR" altLang="en-US" dirty="0" smtClean="0"/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False</a:t>
            </a:r>
            <a:r>
              <a:rPr lang="ko-KR" altLang="en-US" dirty="0" smtClean="0"/>
              <a:t>로 초기화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큐를 생성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996816" cy="299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시작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시작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r>
              <a:rPr lang="ko-KR" altLang="en-US" dirty="0"/>
              <a:t>②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모든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B, C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큐</a:t>
            </a:r>
            <a:r>
              <a:rPr lang="ko-KR" altLang="en-US" dirty="0"/>
              <a:t>에 </a:t>
            </a:r>
            <a:r>
              <a:rPr lang="en-US" altLang="ko-KR" dirty="0" err="1"/>
              <a:t>enQueue</a:t>
            </a: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3384376" cy="175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33" y="3649645"/>
            <a:ext cx="5040561" cy="295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19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③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들을 </a:t>
            </a:r>
            <a:r>
              <a:rPr lang="ko-KR" altLang="en-US" dirty="0">
                <a:solidFill>
                  <a:srgbClr val="0000CC"/>
                </a:solidFill>
              </a:rPr>
              <a:t>처리</a:t>
            </a:r>
            <a:r>
              <a:rPr lang="ko-KR" altLang="en-US" dirty="0"/>
              <a:t>했으므로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계속할 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/>
              <a:t>위해 </a:t>
            </a:r>
            <a:r>
              <a:rPr lang="ko-KR" altLang="en-US" dirty="0" smtClean="0">
                <a:solidFill>
                  <a:srgbClr val="FF0000"/>
                </a:solidFill>
              </a:rPr>
              <a:t>큐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받음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r>
              <a:rPr lang="ko-KR" altLang="en-US" dirty="0" smtClean="0"/>
              <a:t>④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모든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D, E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큐</a:t>
            </a:r>
            <a:r>
              <a:rPr lang="ko-KR" altLang="en-US" dirty="0"/>
              <a:t>에 </a:t>
            </a:r>
            <a:r>
              <a:rPr lang="en-US" altLang="ko-KR" dirty="0" err="1"/>
              <a:t>enQueue</a:t>
            </a: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1"/>
            <a:ext cx="4248472" cy="194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45" y="4149080"/>
            <a:ext cx="4196059" cy="2408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7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⑤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들을 </a:t>
            </a:r>
            <a:r>
              <a:rPr lang="ko-KR" altLang="en-US" dirty="0">
                <a:solidFill>
                  <a:srgbClr val="0000CC"/>
                </a:solidFill>
              </a:rPr>
              <a:t>처리</a:t>
            </a:r>
            <a:r>
              <a:rPr lang="ko-KR" altLang="en-US" dirty="0"/>
              <a:t>했으므로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/>
              <a:t>계속할 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/>
              <a:t>위해 </a:t>
            </a:r>
            <a:r>
              <a:rPr lang="ko-KR" altLang="en-US" dirty="0" smtClean="0">
                <a:solidFill>
                  <a:srgbClr val="FF0000"/>
                </a:solidFill>
              </a:rPr>
              <a:t>큐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받음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⑥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에는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계속 할 다음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</a:t>
            </a: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en-US" altLang="ko-KR" dirty="0"/>
              <a:t>   </a:t>
            </a:r>
            <a:r>
              <a:rPr lang="ko-KR" altLang="en-US" dirty="0"/>
              <a:t> 찾기 위해 </a:t>
            </a:r>
            <a:r>
              <a:rPr lang="ko-KR" altLang="en-US" dirty="0">
                <a:solidFill>
                  <a:srgbClr val="FF0000"/>
                </a:solidFill>
              </a:rPr>
              <a:t>큐</a:t>
            </a:r>
            <a:r>
              <a:rPr lang="ko-KR" altLang="en-US" dirty="0"/>
              <a:t>를 </a:t>
            </a:r>
            <a:r>
              <a:rPr lang="en-US" altLang="ko-KR" dirty="0" err="1"/>
              <a:t>deQueue</a:t>
            </a:r>
            <a:r>
              <a:rPr lang="ko-KR" altLang="en-US" dirty="0"/>
              <a:t>하여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받음</a:t>
            </a: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1"/>
            <a:ext cx="403244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4556475"/>
            <a:ext cx="4248472" cy="206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4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 smtClean="0"/>
              <a:t>⑦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FF0000"/>
                </a:solidFill>
              </a:rPr>
              <a:t>큐</a:t>
            </a:r>
            <a:r>
              <a:rPr lang="ko-KR" altLang="en-US" dirty="0"/>
              <a:t>에 </a:t>
            </a:r>
            <a:r>
              <a:rPr lang="en-US" altLang="ko-KR" dirty="0" smtClean="0"/>
              <a:t>enqueuer</a:t>
            </a: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r>
              <a:rPr lang="ko-KR" altLang="en-US" dirty="0"/>
              <a:t>⑧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들을 </a:t>
            </a:r>
            <a:r>
              <a:rPr lang="ko-KR" altLang="en-US" dirty="0" err="1">
                <a:solidFill>
                  <a:srgbClr val="0000CC"/>
                </a:solidFill>
              </a:rPr>
              <a:t>처리</a:t>
            </a:r>
            <a:r>
              <a:rPr lang="ko-KR" altLang="en-US" dirty="0" err="1"/>
              <a:t>했으므로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계속할 다음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 찾기 위해</a:t>
            </a:r>
            <a:endParaRPr lang="en-US" altLang="ko-KR" dirty="0"/>
          </a:p>
          <a:p>
            <a:pPr marL="627062" lvl="2" indent="0" eaLnBrk="1" hangingPunct="1">
              <a:buNone/>
            </a:pPr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큐</a:t>
            </a:r>
            <a:r>
              <a:rPr lang="ko-KR" altLang="en-US" dirty="0"/>
              <a:t>를 </a:t>
            </a:r>
            <a:r>
              <a:rPr lang="en-US" altLang="ko-KR" dirty="0" err="1"/>
              <a:t>deQueue</a:t>
            </a:r>
            <a:r>
              <a:rPr lang="ko-KR" altLang="en-US" dirty="0"/>
              <a:t>하여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를 받음</a:t>
            </a: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7"/>
            <a:ext cx="438611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09120"/>
            <a:ext cx="4508820" cy="224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2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⑨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에는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없으므로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 우선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/>
              <a:t>계속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 </a:t>
            </a:r>
            <a:r>
              <a:rPr lang="ko-KR" altLang="en-US" dirty="0"/>
              <a:t>다음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찾기 위해 </a:t>
            </a:r>
            <a:r>
              <a:rPr lang="ko-KR" altLang="en-US" dirty="0" smtClean="0">
                <a:solidFill>
                  <a:srgbClr val="FF0000"/>
                </a:solidFill>
              </a:rPr>
              <a:t>큐</a:t>
            </a:r>
            <a:r>
              <a:rPr lang="ko-KR" altLang="en-US" dirty="0" smtClean="0"/>
              <a:t>를 </a:t>
            </a:r>
            <a:r>
              <a:rPr lang="en-US" altLang="ko-KR" dirty="0" err="1"/>
              <a:t>deQueue</a:t>
            </a:r>
            <a:r>
              <a:rPr lang="ko-KR" altLang="en-US" dirty="0"/>
              <a:t>하여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받음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r>
              <a:rPr lang="ko-KR" altLang="en-US" dirty="0"/>
              <a:t>⑩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방문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FF0000"/>
                </a:solidFill>
              </a:rPr>
              <a:t>큐</a:t>
            </a:r>
            <a:r>
              <a:rPr lang="ko-KR" altLang="en-US" dirty="0"/>
              <a:t>에 </a:t>
            </a:r>
            <a:r>
              <a:rPr lang="en-US" altLang="ko-KR" dirty="0" err="1"/>
              <a:t>enQueue</a:t>
            </a: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3217111" cy="5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09" y="2204864"/>
            <a:ext cx="4320479" cy="167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83" y="4535031"/>
            <a:ext cx="4130905" cy="21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9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/>
              <a:t>⑪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CC"/>
                </a:solidFill>
              </a:rPr>
              <a:t>인접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들을 </a:t>
            </a:r>
            <a:r>
              <a:rPr lang="ko-KR" altLang="en-US" dirty="0">
                <a:solidFill>
                  <a:srgbClr val="0000CC"/>
                </a:solidFill>
              </a:rPr>
              <a:t>처리</a:t>
            </a:r>
            <a:r>
              <a:rPr lang="ko-KR" altLang="en-US" dirty="0"/>
              <a:t>했으므로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 우선 </a:t>
            </a:r>
            <a:r>
              <a:rPr lang="ko-KR" altLang="en-US" dirty="0">
                <a:solidFill>
                  <a:srgbClr val="0000CC"/>
                </a:solidFill>
              </a:rPr>
              <a:t>탐색</a:t>
            </a:r>
            <a:r>
              <a:rPr lang="ko-KR" altLang="en-US" dirty="0"/>
              <a:t>을 </a:t>
            </a:r>
            <a:r>
              <a:rPr lang="ko-KR" altLang="en-US" dirty="0" smtClean="0"/>
              <a:t>계속할 다음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 찾기 </a:t>
            </a:r>
            <a:r>
              <a:rPr lang="ko-KR" altLang="en-US" dirty="0" smtClean="0"/>
              <a:t>위해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큐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deQueue</a:t>
            </a:r>
            <a:r>
              <a:rPr lang="ko-KR" altLang="en-US" dirty="0"/>
              <a:t>하여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받음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627062" lvl="2" indent="0" eaLnBrk="1" hangingPunct="1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556792"/>
            <a:ext cx="576064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7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6963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그래프의 순회</a:t>
            </a:r>
            <a:endParaRPr lang="ko-KR" altLang="en-US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57435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942495"/>
            <a:ext cx="8591872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2" lvl="2"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</a:pP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⑫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모든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인접 정점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kumimoji="0" lang="ko-KR" altLang="en-US" sz="14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방문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했으므로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너비 우선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탐색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계속할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 </a:t>
            </a:r>
            <a:r>
              <a:rPr kumimoji="0" lang="ko-KR" altLang="en-US" sz="1400" dirty="0" smtClean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정점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찾기</a:t>
            </a:r>
            <a:endParaRPr kumimoji="0" lang="en-US" altLang="ko-KR" sz="140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627062" lvl="2"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</a:pP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위해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kumimoji="0" lang="en-US" altLang="ko-KR" sz="14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deQueue</a:t>
            </a:r>
            <a:r>
              <a:rPr kumimoji="0" lang="en-US" altLang="ko-KR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큐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공백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이므로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너비 우선 </a:t>
            </a:r>
            <a:r>
              <a:rPr kumimoji="0" lang="ko-KR" altLang="en-US" sz="1400" dirty="0">
                <a:solidFill>
                  <a:srgbClr val="0000C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탐색</a:t>
            </a:r>
            <a:r>
              <a:rPr kumimoji="0" lang="ko-KR" altLang="en-US" sz="14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kumimoji="0"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kumimoji="0" lang="en-US" altLang="ko-KR" sz="14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378080" y="4978440"/>
              <a:ext cx="6477120" cy="14990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720" y="4969080"/>
                <a:ext cx="6495840" cy="15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6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방향 그래프</a:t>
            </a:r>
            <a:r>
              <a:rPr lang="en-US" altLang="ko-KR" dirty="0"/>
              <a:t>(</a:t>
            </a:r>
            <a:r>
              <a:rPr lang="en-US" altLang="ko-KR" baseline="30000" dirty="0"/>
              <a:t>directed graph</a:t>
            </a:r>
            <a:r>
              <a:rPr lang="en-US" altLang="ko-KR" dirty="0"/>
              <a:t>) , </a:t>
            </a:r>
            <a:r>
              <a:rPr lang="ko-KR" altLang="en-US" dirty="0" err="1"/>
              <a:t>다이그래프</a:t>
            </a:r>
            <a:r>
              <a:rPr lang="en-US" altLang="ko-KR" dirty="0"/>
              <a:t>(</a:t>
            </a:r>
            <a:r>
              <a:rPr lang="en-US" altLang="ko-KR" baseline="30000" dirty="0"/>
              <a:t>digraph</a:t>
            </a:r>
            <a:r>
              <a:rPr lang="en-US" altLang="ko-KR" dirty="0"/>
              <a:t>)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CC"/>
                </a:solidFill>
              </a:rPr>
              <a:t>방향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있는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i</a:t>
            </a:r>
            <a:r>
              <a:rPr lang="en-US" altLang="ko-KR" dirty="0" err="1">
                <a:solidFill>
                  <a:srgbClr val="FF0000"/>
                </a:solidFill>
              </a:rPr>
              <a:t>→V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/>
              <a:t>를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</a:p>
          <a:p>
            <a:pPr lvl="3" eaLnBrk="1" hangingPunct="1">
              <a:defRPr/>
            </a:pP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꼬리</a:t>
            </a:r>
            <a:r>
              <a:rPr lang="en-US" altLang="ko-KR" dirty="0"/>
              <a:t>(tail),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머리</a:t>
            </a:r>
            <a:r>
              <a:rPr lang="en-US" altLang="ko-KR" dirty="0"/>
              <a:t>(head)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pPr lvl="3" eaLnBrk="1" hangingPunct="1">
              <a:defRPr/>
            </a:pPr>
            <a:r>
              <a:rPr lang="en-US" altLang="ko-KR" dirty="0"/>
              <a:t>&lt;V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en-US" altLang="ko-KR" dirty="0"/>
              <a:t>&lt;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, V</a:t>
            </a:r>
            <a:r>
              <a:rPr lang="en-US" altLang="ko-KR" baseline="-25000" dirty="0"/>
              <a:t>i</a:t>
            </a:r>
            <a:r>
              <a:rPr lang="en-US" altLang="ko-KR" dirty="0"/>
              <a:t>&gt;</a:t>
            </a:r>
            <a:r>
              <a:rPr lang="ko-KR" altLang="en-US" dirty="0"/>
              <a:t>는 서로 </a:t>
            </a:r>
            <a:r>
              <a:rPr lang="ko-KR" altLang="en-US" dirty="0">
                <a:solidFill>
                  <a:srgbClr val="FF0000"/>
                </a:solidFill>
              </a:rPr>
              <a:t>다른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의미</a:t>
            </a:r>
            <a:endParaRPr lang="ko-KR" altLang="en-US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6" y="3042511"/>
            <a:ext cx="8420100" cy="319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5295960" y="1035000"/>
              <a:ext cx="400320" cy="3560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600" y="1025640"/>
                <a:ext cx="419040" cy="37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그래프 너비 우선 탐색하기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458p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그래프의 순회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27168"/>
            <a:ext cx="47434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2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/>
              <a:t>신장 트리</a:t>
            </a:r>
            <a:r>
              <a:rPr lang="en-US" altLang="ko-KR" dirty="0"/>
              <a:t>(</a:t>
            </a:r>
            <a:r>
              <a:rPr lang="en-US" altLang="ko-KR" baseline="30000" dirty="0"/>
              <a:t>spanning tree</a:t>
            </a:r>
            <a:r>
              <a:rPr lang="en-US" altLang="ko-KR" dirty="0"/>
              <a:t>)</a:t>
            </a:r>
            <a:endParaRPr lang="en-US" altLang="ko-KR" sz="2000" dirty="0"/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FF0000"/>
                </a:solidFill>
              </a:rPr>
              <a:t>n</a:t>
            </a:r>
            <a:r>
              <a:rPr lang="ko-KR" altLang="en-US" dirty="0"/>
              <a:t>개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정점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이루어진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무방향</a:t>
            </a:r>
            <a:r>
              <a:rPr lang="ko-KR" altLang="en-US" dirty="0"/>
              <a:t> 그래프 </a:t>
            </a:r>
            <a:r>
              <a:rPr lang="en-US" altLang="ko-KR" dirty="0">
                <a:solidFill>
                  <a:srgbClr val="FF0000"/>
                </a:solidFill>
              </a:rPr>
              <a:t>G</a:t>
            </a:r>
            <a:r>
              <a:rPr lang="ko-KR" altLang="en-US" dirty="0">
                <a:solidFill>
                  <a:schemeClr val="tx1"/>
                </a:solidFill>
              </a:rPr>
              <a:t>에서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모든 정점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n-1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개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의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간선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357187" lvl="1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만들어진</a:t>
            </a:r>
            <a:r>
              <a:rPr lang="ko-KR" altLang="en-US" dirty="0" smtClean="0"/>
              <a:t> 트리</a:t>
            </a:r>
            <a:endParaRPr lang="ko-KR" altLang="en-US" dirty="0"/>
          </a:p>
        </p:txBody>
      </p:sp>
      <p:sp>
        <p:nvSpPr>
          <p:cNvPr id="9421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12976"/>
            <a:ext cx="7868306" cy="29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949560" y="876240"/>
              <a:ext cx="978480" cy="39420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0200" y="866880"/>
                <a:ext cx="997200" cy="41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깊이 우선 </a:t>
            </a:r>
            <a:r>
              <a:rPr lang="ko-KR" altLang="en-US" dirty="0" smtClean="0"/>
              <a:t>신장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depth first spanning tree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깊이 우선 탐색을 이용하여 생성된 신장 트리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너비 우선 </a:t>
            </a:r>
            <a:r>
              <a:rPr lang="ko-KR" altLang="en-US" dirty="0" smtClean="0"/>
              <a:t>신장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breadth first spanning tree</a:t>
            </a:r>
            <a:r>
              <a:rPr lang="en-US" altLang="ko-KR" dirty="0" smtClean="0"/>
              <a:t>)</a:t>
            </a:r>
          </a:p>
          <a:p>
            <a:pPr lvl="2" eaLnBrk="1" hangingPunct="1"/>
            <a:r>
              <a:rPr lang="ko-KR" altLang="en-US" dirty="0" smtClean="0"/>
              <a:t>너비 우선 탐색을 이용하여 생성된 신장 트리</a:t>
            </a:r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/>
          </a:p>
          <a:p>
            <a:pPr lvl="1" eaLnBrk="1" hangingPunct="1"/>
            <a:r>
              <a:rPr lang="ko-KR" altLang="en-US" dirty="0" smtClean="0"/>
              <a:t>신장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/>
              <a:t>트리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ko-KR" altLang="en-US" dirty="0" smtClean="0"/>
              <a:t>간선</a:t>
            </a:r>
            <a:r>
              <a:rPr lang="ko-KR" altLang="en-US" dirty="0" smtClean="0">
                <a:solidFill>
                  <a:schemeClr val="tx1"/>
                </a:solidFill>
              </a:rPr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최소</a:t>
            </a:r>
            <a:r>
              <a:rPr lang="ko-KR" altLang="en-US" dirty="0" smtClean="0">
                <a:solidFill>
                  <a:schemeClr val="tx1"/>
                </a:solidFill>
              </a:rPr>
              <a:t>로 </a:t>
            </a:r>
            <a:r>
              <a:rPr lang="ko-KR" altLang="en-US" dirty="0" smtClean="0">
                <a:solidFill>
                  <a:srgbClr val="FF0000"/>
                </a:solidFill>
              </a:rPr>
              <a:t>이용</a:t>
            </a:r>
            <a:r>
              <a:rPr lang="ko-KR" altLang="en-US" dirty="0" smtClean="0">
                <a:solidFill>
                  <a:schemeClr val="tx1"/>
                </a:solidFill>
              </a:rPr>
              <a:t>하여 모든 </a:t>
            </a:r>
            <a:r>
              <a:rPr lang="ko-KR" altLang="en-US" dirty="0" smtClean="0"/>
              <a:t>정점</a:t>
            </a:r>
            <a:r>
              <a:rPr lang="ko-KR" altLang="en-US" dirty="0" smtClean="0">
                <a:solidFill>
                  <a:schemeClr val="tx1"/>
                </a:solidFill>
              </a:rPr>
              <a:t>을 </a:t>
            </a:r>
            <a:r>
              <a:rPr lang="ko-KR" altLang="en-US" dirty="0" smtClean="0"/>
              <a:t>연결</a:t>
            </a:r>
            <a:r>
              <a:rPr lang="ko-KR" altLang="en-US" dirty="0" smtClean="0">
                <a:solidFill>
                  <a:schemeClr val="tx1"/>
                </a:solidFill>
              </a:rPr>
              <a:t>하는 </a:t>
            </a:r>
            <a:r>
              <a:rPr lang="ko-KR" altLang="en-US" dirty="0" smtClean="0"/>
              <a:t>그래프</a:t>
            </a:r>
            <a:r>
              <a:rPr lang="ko-KR" altLang="en-US" dirty="0" smtClean="0">
                <a:solidFill>
                  <a:schemeClr val="tx1"/>
                </a:solidFill>
              </a:rPr>
              <a:t>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lvl="1" eaLnBrk="1" hangingPunct="1"/>
            <a:r>
              <a:rPr lang="ko-KR" altLang="en-US" dirty="0" smtClean="0"/>
              <a:t>이용분야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최초 도시 연결 </a:t>
            </a:r>
            <a:r>
              <a:rPr lang="ko-KR" altLang="en-US" dirty="0" smtClean="0"/>
              <a:t>도로망 건설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/>
              <a:t>네트워크</a:t>
            </a:r>
            <a:r>
              <a:rPr lang="ko-KR" altLang="en-US" dirty="0" smtClean="0">
                <a:solidFill>
                  <a:schemeClr val="tx1"/>
                </a:solidFill>
              </a:rPr>
              <a:t> 선을 최소 사용하여 시스템에 연결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dirty="0" smtClean="0">
                <a:solidFill>
                  <a:schemeClr val="tx1"/>
                </a:solidFill>
              </a:rPr>
              <a:t>하는 </a:t>
            </a:r>
            <a:r>
              <a:rPr lang="ko-KR" altLang="en-US" dirty="0" smtClean="0"/>
              <a:t>통신망</a:t>
            </a:r>
            <a:r>
              <a:rPr lang="ko-KR" altLang="en-US" dirty="0" smtClean="0">
                <a:solidFill>
                  <a:schemeClr val="tx1"/>
                </a:solidFill>
              </a:rPr>
              <a:t> 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2" eaLnBrk="1" hangingPunct="1"/>
            <a:endParaRPr lang="ko-KR" altLang="en-US" dirty="0" smtClean="0"/>
          </a:p>
          <a:p>
            <a:pPr marL="357187" lvl="1" indent="0">
              <a:buNone/>
            </a:pPr>
            <a:endParaRPr lang="ko-KR" altLang="en-US" dirty="0" smtClean="0"/>
          </a:p>
        </p:txBody>
      </p:sp>
      <p:sp>
        <p:nvSpPr>
          <p:cNvPr id="952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5040560" cy="226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 smtClean="0"/>
              <a:t>최소 </a:t>
            </a:r>
            <a:r>
              <a:rPr lang="ko-KR" altLang="en-US" dirty="0" smtClean="0">
                <a:solidFill>
                  <a:srgbClr val="FF0000"/>
                </a:solidFill>
              </a:rPr>
              <a:t>비용</a:t>
            </a:r>
            <a:r>
              <a:rPr lang="ko-KR" altLang="en-US" dirty="0" smtClean="0"/>
              <a:t> 신장 트리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minimum cost spanning tree</a:t>
            </a:r>
            <a:r>
              <a:rPr lang="en-US" altLang="ko-KR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err="1" smtClean="0">
                <a:solidFill>
                  <a:srgbClr val="FF0000"/>
                </a:solidFill>
              </a:rPr>
              <a:t>무방향</a:t>
            </a:r>
            <a:r>
              <a:rPr lang="ko-KR" altLang="en-US" dirty="0" smtClean="0"/>
              <a:t> 가중치 그래프</a:t>
            </a:r>
            <a:r>
              <a:rPr lang="ko-KR" altLang="en-US" dirty="0" smtClean="0">
                <a:solidFill>
                  <a:schemeClr val="tx1"/>
                </a:solidFill>
              </a:rPr>
              <a:t>에서</a:t>
            </a:r>
            <a:r>
              <a:rPr lang="ko-KR" altLang="en-US" dirty="0" smtClean="0"/>
              <a:t> 신장 트리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구성</a:t>
            </a:r>
            <a:r>
              <a:rPr lang="ko-KR" altLang="en-US" dirty="0" smtClean="0">
                <a:solidFill>
                  <a:schemeClr val="tx1"/>
                </a:solidFill>
              </a:rPr>
              <a:t>하는</a:t>
            </a:r>
            <a:r>
              <a:rPr lang="ko-KR" altLang="en-US" dirty="0" smtClean="0"/>
              <a:t> 간선</a:t>
            </a:r>
            <a:r>
              <a:rPr lang="ko-KR" altLang="en-US" dirty="0" smtClean="0">
                <a:solidFill>
                  <a:schemeClr val="tx1"/>
                </a:solidFill>
              </a:rPr>
              <a:t>들의</a:t>
            </a:r>
            <a:r>
              <a:rPr lang="ko-KR" altLang="en-US" dirty="0" smtClean="0"/>
              <a:t> 가중치 </a:t>
            </a:r>
            <a:r>
              <a:rPr lang="ko-KR" altLang="en-US" dirty="0" smtClean="0">
                <a:solidFill>
                  <a:srgbClr val="FF0000"/>
                </a:solidFill>
              </a:rPr>
              <a:t>합</a:t>
            </a:r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최소인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신장 트리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/>
              <a:t>가중치 그래프의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에 주어진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</a:p>
          <a:p>
            <a:pPr lvl="3" eaLnBrk="1" hangingPunct="1"/>
            <a:r>
              <a:rPr lang="ko-KR" altLang="en-US" dirty="0" smtClean="0">
                <a:solidFill>
                  <a:srgbClr val="FF0000"/>
                </a:solidFill>
              </a:rPr>
              <a:t>비용</a:t>
            </a:r>
            <a:r>
              <a:rPr lang="ko-KR" altLang="en-US" dirty="0" smtClean="0"/>
              <a:t>이나 </a:t>
            </a:r>
            <a:r>
              <a:rPr lang="ko-KR" altLang="en-US" dirty="0" smtClean="0">
                <a:solidFill>
                  <a:srgbClr val="FF0000"/>
                </a:solidFill>
              </a:rPr>
              <a:t>거리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시간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의미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값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최소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비용</a:t>
            </a:r>
            <a:r>
              <a:rPr lang="ko-KR" altLang="en-US" dirty="0" smtClean="0"/>
              <a:t> 신장 </a:t>
            </a:r>
            <a:r>
              <a:rPr lang="ko-KR" altLang="en-US" dirty="0" err="1" smtClean="0"/>
              <a:t>트리</a:t>
            </a:r>
            <a:r>
              <a:rPr lang="ko-KR" altLang="en-US" dirty="0" err="1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만드는 알고리즘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err="1">
                <a:solidFill>
                  <a:srgbClr val="0000CC"/>
                </a:solidFill>
              </a:rPr>
              <a:t>크루스칼</a:t>
            </a:r>
            <a:r>
              <a:rPr lang="en-US" altLang="ko-KR" baseline="30000" dirty="0" err="1" smtClean="0"/>
              <a:t>Kruskal</a:t>
            </a:r>
            <a:r>
              <a:rPr lang="ko-KR" altLang="en-US" dirty="0"/>
              <a:t>의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err="1" smtClean="0">
                <a:solidFill>
                  <a:srgbClr val="0000CC"/>
                </a:solidFill>
              </a:rPr>
              <a:t>프림</a:t>
            </a:r>
            <a:r>
              <a:rPr lang="en-US" altLang="ko-KR" baseline="30000" dirty="0" smtClean="0"/>
              <a:t>Prime</a:t>
            </a:r>
            <a:r>
              <a:rPr lang="ko-KR" altLang="en-US" dirty="0" smtClean="0"/>
              <a:t>의 알고리즘</a:t>
            </a:r>
          </a:p>
        </p:txBody>
      </p:sp>
      <p:sp>
        <p:nvSpPr>
          <p:cNvPr id="962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5784840" y="1073160"/>
              <a:ext cx="489240" cy="2480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5480" y="1063800"/>
                <a:ext cx="507960" cy="26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크루스칼</a:t>
            </a:r>
            <a:r>
              <a:rPr lang="ko-KR" altLang="en-US" dirty="0"/>
              <a:t> 알고리즘 </a:t>
            </a:r>
            <a:r>
              <a:rPr lang="en-US" altLang="ko-KR" dirty="0" smtClean="0"/>
              <a:t>Ⅰ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가중치</a:t>
            </a:r>
            <a:r>
              <a:rPr lang="ko-KR" altLang="en-US" dirty="0" smtClean="0">
                <a:solidFill>
                  <a:schemeClr val="tx1"/>
                </a:solidFill>
              </a:rPr>
              <a:t>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높은</a:t>
            </a:r>
            <a:r>
              <a:rPr lang="ko-KR" altLang="en-US" dirty="0" smtClean="0"/>
              <a:t> 간선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ko-KR" altLang="en-US" dirty="0" smtClean="0">
                <a:solidFill>
                  <a:schemeClr val="tx1"/>
                </a:solidFill>
              </a:rPr>
              <a:t>하면서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최소 비용 </a:t>
            </a:r>
            <a:r>
              <a:rPr lang="ko-KR" altLang="en-US" dirty="0" smtClean="0"/>
              <a:t>신장 </a:t>
            </a:r>
            <a:r>
              <a:rPr lang="ko-KR" altLang="en-US" dirty="0" err="1" smtClean="0"/>
              <a:t>트리</a:t>
            </a:r>
            <a:r>
              <a:rPr lang="ko-KR" altLang="en-US" dirty="0" err="1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만드는 방법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순</a:t>
            </a:r>
            <a:r>
              <a:rPr lang="ko-KR" altLang="en-US" dirty="0"/>
              <a:t>서</a:t>
            </a:r>
            <a:r>
              <a:rPr lang="en-US" altLang="ko-KR" dirty="0" smtClean="0"/>
              <a:t> </a:t>
            </a:r>
          </a:p>
        </p:txBody>
      </p:sp>
      <p:sp>
        <p:nvSpPr>
          <p:cNvPr id="972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3174"/>
            <a:ext cx="673625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275856" y="2996952"/>
            <a:ext cx="91985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55776" y="3384151"/>
            <a:ext cx="10081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051720" y="4581128"/>
            <a:ext cx="230425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044960" y="1060560"/>
              <a:ext cx="692640" cy="3369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600" y="1051200"/>
                <a:ext cx="711360" cy="35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>
                <a:solidFill>
                  <a:srgbClr val="FF0000"/>
                </a:solidFill>
              </a:rPr>
              <a:t>크루스칼</a:t>
            </a:r>
            <a:r>
              <a:rPr lang="ko-KR" altLang="en-US" dirty="0"/>
              <a:t> 알고리즘</a:t>
            </a:r>
            <a:r>
              <a:rPr lang="en-US" altLang="ko-KR" dirty="0" smtClean="0">
                <a:solidFill>
                  <a:srgbClr val="FF0000"/>
                </a:solidFill>
              </a:rPr>
              <a:t>Ⅰ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이용</a:t>
            </a:r>
            <a:r>
              <a:rPr lang="ko-KR" altLang="en-US" dirty="0" smtClean="0">
                <a:solidFill>
                  <a:schemeClr val="tx1"/>
                </a:solidFill>
              </a:rPr>
              <a:t>하여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G10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최소 비용 신장 트리 만들기</a:t>
            </a:r>
          </a:p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CC"/>
                </a:solidFill>
              </a:rPr>
              <a:t>초기 상태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G10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  <a:r>
              <a:rPr lang="ko-KR" altLang="en-US" dirty="0" smtClean="0"/>
              <a:t>에 따라서 </a:t>
            </a:r>
            <a:r>
              <a:rPr lang="ko-KR" altLang="en-US" dirty="0" smtClean="0">
                <a:solidFill>
                  <a:srgbClr val="FF0000"/>
                </a:solidFill>
              </a:rPr>
              <a:t>내림차순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정렬 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15616" y="1772816"/>
            <a:ext cx="5184576" cy="3168352"/>
            <a:chOff x="980274" y="1927250"/>
            <a:chExt cx="7552166" cy="4029075"/>
          </a:xfrm>
        </p:grpSpPr>
        <p:pic>
          <p:nvPicPr>
            <p:cNvPr id="1003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74" y="1927250"/>
              <a:ext cx="7552166" cy="402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직선 화살표 연결선 2"/>
            <p:cNvCxnSpPr/>
            <p:nvPr/>
          </p:nvCxnSpPr>
          <p:spPr>
            <a:xfrm>
              <a:off x="5508104" y="2564904"/>
              <a:ext cx="0" cy="316835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①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높은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C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en-US" altLang="ko-KR" dirty="0" smtClean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남은 간선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열 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87624" y="1976247"/>
            <a:ext cx="4807050" cy="3193339"/>
            <a:chOff x="1271588" y="1624695"/>
            <a:chExt cx="6600825" cy="4000500"/>
          </a:xfrm>
        </p:grpSpPr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588" y="1624695"/>
              <a:ext cx="6600825" cy="400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곱셈 기호 1"/>
            <p:cNvSpPr/>
            <p:nvPr/>
          </p:nvSpPr>
          <p:spPr>
            <a:xfrm>
              <a:off x="2051720" y="2564904"/>
              <a:ext cx="360000" cy="360000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81" y="2035861"/>
            <a:ext cx="2580770" cy="3133725"/>
          </a:xfrm>
          <a:prstGeom prst="rect">
            <a:avLst/>
          </a:prstGeom>
        </p:spPr>
      </p:pic>
      <p:sp>
        <p:nvSpPr>
          <p:cNvPr id="8" name="곱셈 기호 7"/>
          <p:cNvSpPr/>
          <p:nvPr/>
        </p:nvSpPr>
        <p:spPr>
          <a:xfrm>
            <a:off x="7061782" y="2726755"/>
            <a:ext cx="262170" cy="287365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②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가중치가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높은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F, G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en-US" altLang="ko-KR" dirty="0" smtClean="0"/>
              <a:t> </a:t>
            </a: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아홉 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09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98781"/>
            <a:ext cx="5112568" cy="31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346781" y="2035861"/>
            <a:ext cx="2580770" cy="3133725"/>
            <a:chOff x="6346781" y="2035861"/>
            <a:chExt cx="2580770" cy="31337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81" y="2035861"/>
              <a:ext cx="2580770" cy="3133725"/>
            </a:xfrm>
            <a:prstGeom prst="rect">
              <a:avLst/>
            </a:prstGeom>
          </p:spPr>
        </p:pic>
        <p:sp>
          <p:nvSpPr>
            <p:cNvPr id="7" name="곱셈 기호 6"/>
            <p:cNvSpPr/>
            <p:nvPr/>
          </p:nvSpPr>
          <p:spPr>
            <a:xfrm>
              <a:off x="7061782" y="2726755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8" name="곱셈 기호 7"/>
            <p:cNvSpPr/>
            <p:nvPr/>
          </p:nvSpPr>
          <p:spPr>
            <a:xfrm>
              <a:off x="7273618" y="4293096"/>
              <a:ext cx="262170" cy="287365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8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③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가중치가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높은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B, G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→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여덟 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08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481769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113137" y="2114165"/>
            <a:ext cx="2580770" cy="3133725"/>
            <a:chOff x="6346781" y="2035861"/>
            <a:chExt cx="2580770" cy="31337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81" y="2035861"/>
              <a:ext cx="2580770" cy="3133725"/>
            </a:xfrm>
            <a:prstGeom prst="rect">
              <a:avLst/>
            </a:prstGeom>
          </p:spPr>
        </p:pic>
        <p:sp>
          <p:nvSpPr>
            <p:cNvPr id="9" name="곱셈 기호 8"/>
            <p:cNvSpPr/>
            <p:nvPr/>
          </p:nvSpPr>
          <p:spPr>
            <a:xfrm>
              <a:off x="7061782" y="2726755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곱셈 기호 9"/>
            <p:cNvSpPr/>
            <p:nvPr/>
          </p:nvSpPr>
          <p:spPr>
            <a:xfrm>
              <a:off x="7273618" y="4293096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곱셈 기호 10"/>
            <p:cNvSpPr/>
            <p:nvPr/>
          </p:nvSpPr>
          <p:spPr>
            <a:xfrm>
              <a:off x="8334036" y="2978400"/>
              <a:ext cx="262170" cy="287365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5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④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가중치가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높은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C, 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→ </a:t>
            </a:r>
            <a:r>
              <a:rPr lang="ko-KR" altLang="en-US" dirty="0"/>
              <a:t>남은 간선 수는 </a:t>
            </a:r>
            <a:r>
              <a:rPr lang="ko-KR" altLang="en-US" dirty="0">
                <a:solidFill>
                  <a:srgbClr val="0000CC"/>
                </a:solidFill>
              </a:rPr>
              <a:t>일곱 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07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5296836" cy="318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13137" y="2114165"/>
            <a:ext cx="2580770" cy="3133725"/>
            <a:chOff x="6346781" y="2035861"/>
            <a:chExt cx="2580770" cy="31337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81" y="2035861"/>
              <a:ext cx="2580770" cy="3133725"/>
            </a:xfrm>
            <a:prstGeom prst="rect">
              <a:avLst/>
            </a:prstGeom>
          </p:spPr>
        </p:pic>
        <p:sp>
          <p:nvSpPr>
            <p:cNvPr id="7" name="곱셈 기호 6"/>
            <p:cNvSpPr/>
            <p:nvPr/>
          </p:nvSpPr>
          <p:spPr>
            <a:xfrm>
              <a:off x="7061782" y="2726755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곱셈 기호 7"/>
            <p:cNvSpPr/>
            <p:nvPr/>
          </p:nvSpPr>
          <p:spPr>
            <a:xfrm>
              <a:off x="7273618" y="4293096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곱셈 기호 8"/>
            <p:cNvSpPr/>
            <p:nvPr/>
          </p:nvSpPr>
          <p:spPr>
            <a:xfrm>
              <a:off x="8334036" y="2978400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곱셈 기호 9"/>
            <p:cNvSpPr/>
            <p:nvPr/>
          </p:nvSpPr>
          <p:spPr>
            <a:xfrm>
              <a:off x="6749860" y="3278688"/>
              <a:ext cx="262170" cy="287365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6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완전 그래프</a:t>
            </a:r>
            <a:r>
              <a:rPr lang="en-US" altLang="ko-KR" dirty="0"/>
              <a:t>(</a:t>
            </a:r>
            <a:r>
              <a:rPr lang="en-US" altLang="ko-KR" baseline="30000" dirty="0"/>
              <a:t>complete graph</a:t>
            </a:r>
            <a:r>
              <a:rPr lang="en-US" altLang="ko-KR" dirty="0"/>
              <a:t>)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각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다른 모든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최대로 많은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를 가진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endParaRPr lang="ko-KR" altLang="en-US" dirty="0">
              <a:solidFill>
                <a:srgbClr val="0000CC"/>
              </a:solidFill>
            </a:endParaRP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FF0000"/>
                </a:solidFill>
              </a:rPr>
              <a:t>n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인 </a:t>
            </a:r>
            <a:r>
              <a:rPr lang="ko-KR" altLang="en-US" dirty="0" err="1">
                <a:solidFill>
                  <a:srgbClr val="FF0000"/>
                </a:solidFill>
              </a:rPr>
              <a:t>무방향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최대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간선 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: 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n(n-1)/2</a:t>
            </a:r>
            <a:r>
              <a:rPr lang="ko-KR" altLang="en-US" dirty="0" smtClean="0">
                <a:solidFill>
                  <a:srgbClr val="FF0000"/>
                </a:solidFill>
              </a:rPr>
              <a:t>개 </a:t>
            </a:r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en-US" altLang="ko-KR" dirty="0" smtClean="0">
                <a:solidFill>
                  <a:srgbClr val="0000CC"/>
                </a:solidFill>
              </a:rPr>
              <a:t>4(4-1)/2</a:t>
            </a:r>
            <a:endParaRPr lang="ko-KR" altLang="en-US" dirty="0">
              <a:solidFill>
                <a:srgbClr val="0000CC"/>
              </a:solidFill>
            </a:endParaRP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FF0000"/>
                </a:solidFill>
              </a:rPr>
              <a:t>n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인 </a:t>
            </a:r>
            <a:r>
              <a:rPr lang="ko-KR" altLang="en-US" dirty="0">
                <a:solidFill>
                  <a:srgbClr val="FF0000"/>
                </a:solidFill>
              </a:rPr>
              <a:t>방향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최대 간선 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n(n-1)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</a:p>
          <a:p>
            <a:pPr lvl="2" eaLnBrk="1" hangingPunct="1">
              <a:lnSpc>
                <a:spcPct val="150000"/>
              </a:lnSpc>
              <a:spcAft>
                <a:spcPts val="200"/>
              </a:spcAft>
              <a:defRPr/>
            </a:pPr>
            <a:r>
              <a:rPr lang="ko-KR" altLang="en-US" dirty="0"/>
              <a:t>완전 그래프의 예 </a:t>
            </a:r>
          </a:p>
          <a:p>
            <a:pPr lvl="3" eaLnBrk="1" hangingPunct="1">
              <a:defRPr/>
            </a:pPr>
            <a:r>
              <a:rPr lang="en-US" altLang="ko-KR" dirty="0"/>
              <a:t>G5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의 개수가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인 </a:t>
            </a:r>
            <a:r>
              <a:rPr lang="ko-KR" altLang="en-US" dirty="0" err="1">
                <a:solidFill>
                  <a:srgbClr val="FF0000"/>
                </a:solidFill>
              </a:rPr>
              <a:t>무방향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그래프</a:t>
            </a:r>
            <a:r>
              <a:rPr lang="ko-KR" altLang="en-US" dirty="0"/>
              <a:t>이므로 </a:t>
            </a:r>
            <a:r>
              <a:rPr lang="ko-KR" altLang="en-US" dirty="0">
                <a:solidFill>
                  <a:srgbClr val="FF0000"/>
                </a:solidFill>
              </a:rPr>
              <a:t>완전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가 되려면 	</a:t>
            </a:r>
            <a:r>
              <a:rPr lang="en-US" altLang="ko-KR" dirty="0">
                <a:solidFill>
                  <a:srgbClr val="FF0000"/>
                </a:solidFill>
              </a:rPr>
              <a:t>4(4-1)/2=6</a:t>
            </a:r>
            <a:r>
              <a:rPr lang="ko-KR" altLang="en-US" dirty="0"/>
              <a:t>개의 </a:t>
            </a:r>
            <a:r>
              <a:rPr lang="ko-KR" altLang="en-US" dirty="0">
                <a:solidFill>
                  <a:srgbClr val="0000CC"/>
                </a:solidFill>
              </a:rPr>
              <a:t>간선 연결</a:t>
            </a:r>
          </a:p>
          <a:p>
            <a:pPr lvl="3" eaLnBrk="1" hangingPunct="1">
              <a:defRPr/>
            </a:pPr>
            <a:r>
              <a:rPr lang="en-US" altLang="ko-KR" dirty="0"/>
              <a:t>G6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의 개수가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인 </a:t>
            </a:r>
            <a:r>
              <a:rPr lang="ko-KR" altLang="en-US" dirty="0">
                <a:solidFill>
                  <a:srgbClr val="FF0000"/>
                </a:solidFill>
              </a:rPr>
              <a:t>방향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그래프</a:t>
            </a:r>
            <a:r>
              <a:rPr lang="ko-KR" altLang="en-US" dirty="0"/>
              <a:t>이므로 </a:t>
            </a:r>
            <a:r>
              <a:rPr lang="ko-KR" altLang="en-US" dirty="0">
                <a:solidFill>
                  <a:srgbClr val="FF0000"/>
                </a:solidFill>
              </a:rPr>
              <a:t>완전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가 되려면 	</a:t>
            </a:r>
            <a:r>
              <a:rPr lang="en-US" altLang="ko-KR" dirty="0">
                <a:solidFill>
                  <a:srgbClr val="FF0000"/>
                </a:solidFill>
              </a:rPr>
              <a:t>4(4-1)=12</a:t>
            </a:r>
            <a:r>
              <a:rPr lang="ko-KR" altLang="en-US" dirty="0"/>
              <a:t>개의 </a:t>
            </a:r>
            <a:r>
              <a:rPr lang="ko-KR" altLang="en-US" dirty="0">
                <a:solidFill>
                  <a:srgbClr val="0000CC"/>
                </a:solidFill>
              </a:rPr>
              <a:t>간선 연결</a:t>
            </a:r>
          </a:p>
          <a:p>
            <a:pPr lvl="1">
              <a:lnSpc>
                <a:spcPct val="150000"/>
              </a:lnSpc>
              <a:defRPr/>
            </a:pPr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899592" y="4077072"/>
            <a:ext cx="7091747" cy="2374949"/>
            <a:chOff x="899592" y="4077072"/>
            <a:chExt cx="7091747" cy="237494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4077072"/>
              <a:ext cx="7091747" cy="2374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05282" y="5243339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86824" y="4479205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05282" y="4487494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91719" y="4631780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5299" y="4874867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6379" y="5317149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</a:t>
              </a:r>
              <a:endPara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3556080" y="996840"/>
              <a:ext cx="559080" cy="23544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6720" y="987480"/>
                <a:ext cx="577800" cy="25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en-US" altLang="ko-KR" dirty="0" smtClean="0"/>
              <a:t>⑤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높은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D, 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ko-KR" altLang="en-US" dirty="0" smtClean="0"/>
              <a:t>하면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가  </a:t>
            </a:r>
            <a:r>
              <a:rPr lang="ko-KR" altLang="en-US" dirty="0" smtClean="0">
                <a:solidFill>
                  <a:srgbClr val="0000CC"/>
                </a:solidFill>
              </a:rPr>
              <a:t>분리</a:t>
            </a:r>
            <a:r>
              <a:rPr lang="ko-KR" altLang="en-US" dirty="0" smtClean="0"/>
              <a:t>되어 </a:t>
            </a:r>
            <a:r>
              <a:rPr lang="ko-KR" altLang="en-US" dirty="0" smtClean="0">
                <a:solidFill>
                  <a:srgbClr val="FF0000"/>
                </a:solidFill>
              </a:rPr>
              <a:t>단절</a:t>
            </a:r>
            <a:r>
              <a:rPr lang="ko-KR" altLang="en-US" dirty="0" smtClean="0"/>
              <a:t> 그</a:t>
            </a:r>
            <a:r>
              <a:rPr lang="ko-KR" altLang="en-US" dirty="0" smtClean="0">
                <a:solidFill>
                  <a:srgbClr val="FF0000"/>
                </a:solidFill>
              </a:rPr>
              <a:t>래프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되므로 그 </a:t>
            </a:r>
            <a:r>
              <a:rPr lang="ko-KR" altLang="en-US" dirty="0" smtClean="0">
                <a:solidFill>
                  <a:srgbClr val="0000CC"/>
                </a:solidFill>
              </a:rPr>
              <a:t>다음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높은</a:t>
            </a:r>
            <a:r>
              <a:rPr lang="ko-KR" altLang="en-US" dirty="0" smtClean="0"/>
              <a:t> 간선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C, F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그런데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C, F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ko-KR" altLang="en-US" dirty="0" smtClean="0"/>
              <a:t>하면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C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분리</a:t>
            </a:r>
            <a:r>
              <a:rPr lang="ko-KR" altLang="en-US" dirty="0" smtClean="0"/>
              <a:t>되므로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불가능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따라서 그 다음으로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  <a:r>
              <a:rPr lang="ko-KR" altLang="en-US" dirty="0" smtClean="0"/>
              <a:t>가 높은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A, D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제거</a:t>
            </a:r>
            <a:r>
              <a:rPr lang="en-US" altLang="ko-KR" dirty="0" smtClean="0"/>
              <a:t>  → </a:t>
            </a:r>
            <a:r>
              <a:rPr lang="ko-KR" altLang="en-US" dirty="0" smtClean="0"/>
              <a:t>남은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수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여섯 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06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4639373" cy="281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56176" y="2766100"/>
            <a:ext cx="2580770" cy="3133725"/>
            <a:chOff x="6346781" y="2035861"/>
            <a:chExt cx="2580770" cy="31337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81" y="2035861"/>
              <a:ext cx="2580770" cy="3133725"/>
            </a:xfrm>
            <a:prstGeom prst="rect">
              <a:avLst/>
            </a:prstGeom>
          </p:spPr>
        </p:pic>
        <p:sp>
          <p:nvSpPr>
            <p:cNvPr id="7" name="곱셈 기호 6"/>
            <p:cNvSpPr/>
            <p:nvPr/>
          </p:nvSpPr>
          <p:spPr>
            <a:xfrm>
              <a:off x="7061782" y="2726755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곱셈 기호 7"/>
            <p:cNvSpPr/>
            <p:nvPr/>
          </p:nvSpPr>
          <p:spPr>
            <a:xfrm>
              <a:off x="7273618" y="4293096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곱셈 기호 8"/>
            <p:cNvSpPr/>
            <p:nvPr/>
          </p:nvSpPr>
          <p:spPr>
            <a:xfrm>
              <a:off x="8334036" y="2978400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곱셈 기호 9"/>
            <p:cNvSpPr/>
            <p:nvPr/>
          </p:nvSpPr>
          <p:spPr>
            <a:xfrm>
              <a:off x="6749860" y="3278688"/>
              <a:ext cx="262170" cy="287365"/>
            </a:xfrm>
            <a:prstGeom prst="mathMultiply">
              <a:avLst/>
            </a:prstGeom>
            <a:noFill/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곱셈 기호 10"/>
            <p:cNvSpPr/>
            <p:nvPr/>
          </p:nvSpPr>
          <p:spPr>
            <a:xfrm>
              <a:off x="7548045" y="2554745"/>
              <a:ext cx="262170" cy="287365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355976" y="4149080"/>
            <a:ext cx="1399013" cy="432048"/>
          </a:xfrm>
          <a:prstGeom prst="rect">
            <a:avLst/>
          </a:prstGeom>
          <a:noFill/>
          <a:ln w="28575"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87181" y="3989352"/>
            <a:ext cx="655063" cy="3069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6362" y="4365104"/>
            <a:ext cx="655063" cy="3069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37162" y="4365104"/>
            <a:ext cx="655063" cy="3069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4095178"/>
            <a:ext cx="655063" cy="3069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2343240" y="3613320"/>
              <a:ext cx="235080" cy="1461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880" y="3603960"/>
                <a:ext cx="25380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/>
              <a:t>⑥ </a:t>
            </a:r>
            <a:r>
              <a:rPr lang="ko-KR" altLang="en-US" dirty="0" smtClean="0"/>
              <a:t>현재 </a:t>
            </a:r>
            <a:r>
              <a:rPr lang="ko-KR" altLang="en-US" dirty="0"/>
              <a:t>남은 </a:t>
            </a:r>
            <a:r>
              <a:rPr lang="ko-KR" altLang="en-US" dirty="0">
                <a:solidFill>
                  <a:srgbClr val="0000CC"/>
                </a:solidFill>
              </a:rPr>
              <a:t>간선 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여섯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이므로 </a:t>
            </a:r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수행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종료</a:t>
            </a:r>
            <a:r>
              <a:rPr lang="ko-KR" altLang="en-US" dirty="0" smtClean="0"/>
              <a:t>하면 신장 트리 </a:t>
            </a:r>
            <a:r>
              <a:rPr lang="ko-KR" altLang="en-US" dirty="0" smtClean="0">
                <a:solidFill>
                  <a:srgbClr val="0000CC"/>
                </a:solidFill>
              </a:rPr>
              <a:t>완성</a:t>
            </a:r>
            <a:endParaRPr lang="ko-KR" altLang="en-US" dirty="0">
              <a:solidFill>
                <a:srgbClr val="0000CC"/>
              </a:solidFill>
            </a:endParaRPr>
          </a:p>
          <a:p>
            <a:pPr marL="627062" lvl="2" indent="0" eaLnBrk="1" hangingPunct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sp>
        <p:nvSpPr>
          <p:cNvPr id="983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754279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1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solidFill>
                  <a:srgbClr val="FF0000"/>
                </a:solidFill>
              </a:rPr>
              <a:t>크루스칼</a:t>
            </a:r>
            <a:r>
              <a:rPr lang="ko-KR" altLang="en-US" dirty="0"/>
              <a:t> 알고리즘 </a:t>
            </a:r>
            <a:r>
              <a:rPr lang="en-US" altLang="ko-KR" dirty="0" smtClean="0"/>
              <a:t>Ⅱ</a:t>
            </a:r>
          </a:p>
          <a:p>
            <a:pPr lvl="1" eaLnBrk="1" hangingPunct="1"/>
            <a:r>
              <a:rPr lang="ko-KR" altLang="en-US" dirty="0" smtClean="0"/>
              <a:t>가중치</a:t>
            </a:r>
            <a:r>
              <a:rPr lang="ko-KR" altLang="en-US" dirty="0" smtClean="0">
                <a:solidFill>
                  <a:schemeClr val="tx1"/>
                </a:solidFill>
              </a:rPr>
              <a:t>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낮은</a:t>
            </a:r>
            <a:r>
              <a:rPr lang="ko-KR" altLang="en-US" dirty="0" smtClean="0"/>
              <a:t> 간선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삽입</a:t>
            </a:r>
            <a:r>
              <a:rPr lang="ko-KR" altLang="en-US" dirty="0" smtClean="0">
                <a:solidFill>
                  <a:schemeClr val="tx1"/>
                </a:solidFill>
              </a:rPr>
              <a:t>하면서</a:t>
            </a:r>
            <a:r>
              <a:rPr lang="ko-KR" altLang="en-US" dirty="0" smtClean="0"/>
              <a:t> 최소 </a:t>
            </a:r>
            <a:r>
              <a:rPr lang="ko-KR" altLang="en-US" dirty="0" smtClean="0">
                <a:solidFill>
                  <a:srgbClr val="FF0000"/>
                </a:solidFill>
              </a:rPr>
              <a:t>비용</a:t>
            </a:r>
            <a:r>
              <a:rPr lang="ko-KR" altLang="en-US" dirty="0" smtClean="0"/>
              <a:t> 신장 </a:t>
            </a:r>
            <a:r>
              <a:rPr lang="ko-KR" altLang="en-US" dirty="0" err="1" smtClean="0"/>
              <a:t>트리</a:t>
            </a:r>
            <a:r>
              <a:rPr lang="ko-KR" altLang="en-US" dirty="0" err="1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만드는 방법</a:t>
            </a:r>
          </a:p>
          <a:p>
            <a:pPr lvl="1"/>
            <a:r>
              <a:rPr lang="ko-KR" altLang="en-US" dirty="0" smtClean="0"/>
              <a:t>순서</a:t>
            </a: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1054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5" y="2276872"/>
            <a:ext cx="7730210" cy="231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563888" y="2708920"/>
            <a:ext cx="10081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483768" y="3087066"/>
            <a:ext cx="129614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716016" y="3068960"/>
            <a:ext cx="2664296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4367" y="4149080"/>
            <a:ext cx="3573657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917880" y="965160"/>
              <a:ext cx="584640" cy="2988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8520" y="955800"/>
                <a:ext cx="603360" cy="31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크루스칼</a:t>
            </a:r>
            <a:r>
              <a:rPr lang="ko-KR" altLang="en-US" dirty="0"/>
              <a:t> 알고리즘</a:t>
            </a:r>
            <a:r>
              <a:rPr lang="en-US" altLang="ko-KR" dirty="0">
                <a:solidFill>
                  <a:srgbClr val="FF0000"/>
                </a:solidFill>
              </a:rPr>
              <a:t>Ⅱ</a:t>
            </a:r>
            <a:r>
              <a:rPr lang="ko-KR" altLang="en-US" dirty="0" smtClean="0"/>
              <a:t>를 이용</a:t>
            </a:r>
            <a:r>
              <a:rPr lang="ko-KR" altLang="en-US" dirty="0" smtClean="0">
                <a:solidFill>
                  <a:schemeClr val="tx1"/>
                </a:solidFill>
              </a:rPr>
              <a:t>하여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G10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최소 비용 </a:t>
            </a:r>
            <a:r>
              <a:rPr lang="ko-KR" altLang="en-US" dirty="0" smtClean="0"/>
              <a:t>신장 트리 만들기</a:t>
            </a:r>
          </a:p>
          <a:p>
            <a:pPr marL="627062" lvl="2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CC"/>
                </a:solidFill>
              </a:rPr>
              <a:t>초기 </a:t>
            </a:r>
            <a:r>
              <a:rPr lang="ko-KR" altLang="en-US" dirty="0">
                <a:solidFill>
                  <a:srgbClr val="0000CC"/>
                </a:solidFill>
              </a:rPr>
              <a:t>상태 </a:t>
            </a:r>
            <a:r>
              <a:rPr lang="en-US" altLang="ko-KR" dirty="0"/>
              <a:t>: </a:t>
            </a:r>
            <a:r>
              <a:rPr lang="ko-KR" altLang="en-US" dirty="0" smtClean="0"/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G10</a:t>
            </a:r>
            <a:r>
              <a:rPr lang="ko-KR" altLang="en-US" dirty="0"/>
              <a:t>의 간선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에 따라 </a:t>
            </a:r>
            <a:r>
              <a:rPr lang="ko-KR" altLang="en-US" dirty="0">
                <a:solidFill>
                  <a:srgbClr val="FF0000"/>
                </a:solidFill>
              </a:rPr>
              <a:t>오름차순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CC"/>
                </a:solidFill>
              </a:rPr>
              <a:t>정렬</a:t>
            </a:r>
            <a:r>
              <a:rPr lang="ko-KR" altLang="en-US" dirty="0"/>
              <a:t>되어 </a:t>
            </a:r>
            <a:r>
              <a:rPr lang="ko-KR" altLang="en-US" dirty="0" smtClean="0"/>
              <a:t>있고</a:t>
            </a:r>
            <a:r>
              <a:rPr lang="en-US" altLang="ko-KR" dirty="0"/>
              <a:t>, </a:t>
            </a:r>
            <a:r>
              <a:rPr lang="ko-KR" altLang="en-US" dirty="0"/>
              <a:t>그래프 </a:t>
            </a:r>
            <a:r>
              <a:rPr lang="en-US" altLang="ko-KR" dirty="0">
                <a:solidFill>
                  <a:srgbClr val="FF0000"/>
                </a:solidFill>
              </a:rPr>
              <a:t>G10</a:t>
            </a:r>
            <a:r>
              <a:rPr lang="ko-KR" altLang="en-US" dirty="0" smtClean="0"/>
              <a:t>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0000CC"/>
                </a:solidFill>
              </a:rPr>
              <a:t>   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정점만 </a:t>
            </a:r>
            <a:r>
              <a:rPr lang="ko-KR" altLang="en-US" dirty="0" smtClean="0"/>
              <a:t>있음</a:t>
            </a:r>
          </a:p>
          <a:p>
            <a:pPr lvl="1"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511256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924944"/>
            <a:ext cx="3419475" cy="2876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FF0000"/>
                </a:solidFill>
              </a:rPr>
              <a:t>가장 낮은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E, G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en-US" altLang="ko-KR" dirty="0" smtClean="0"/>
              <a:t>→ </a:t>
            </a:r>
            <a:r>
              <a:rPr lang="ko-KR" altLang="en-US" dirty="0"/>
              <a:t>삽입한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한 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01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04360"/>
            <a:ext cx="504056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564904"/>
            <a:ext cx="2615208" cy="219998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7452320" y="4221088"/>
            <a:ext cx="1055493" cy="2880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8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② </a:t>
            </a:r>
            <a:r>
              <a:rPr lang="ko-KR" altLang="en-US" dirty="0"/>
              <a:t>나머지 간선 중에서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가장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B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→ </a:t>
            </a:r>
            <a:r>
              <a:rPr lang="ko-KR" altLang="en-US" dirty="0"/>
              <a:t>삽입한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두 </a:t>
            </a:r>
            <a:r>
              <a:rPr lang="ko-KR" altLang="en-US" dirty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02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132856"/>
            <a:ext cx="4536504" cy="300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0" y="2534181"/>
            <a:ext cx="2615208" cy="219998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6902999" y="4175823"/>
            <a:ext cx="1055493" cy="2880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7002611" y="2780928"/>
            <a:ext cx="665733" cy="7200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3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③ </a:t>
            </a:r>
            <a:r>
              <a:rPr lang="ko-KR" altLang="en-US" dirty="0"/>
              <a:t>나머지 간선 중에서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가장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E, F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→ </a:t>
            </a:r>
            <a:r>
              <a:rPr lang="ko-KR" altLang="en-US" dirty="0"/>
              <a:t>삽입한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세 </a:t>
            </a:r>
            <a:r>
              <a:rPr lang="ko-KR" altLang="en-US" dirty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03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01678"/>
            <a:ext cx="4680520" cy="297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808538"/>
            <a:ext cx="2615208" cy="219998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209557" y="4437112"/>
            <a:ext cx="1055493" cy="2880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7430745" y="3122361"/>
            <a:ext cx="665733" cy="3600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553356" y="4480630"/>
            <a:ext cx="404875" cy="24451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④ </a:t>
            </a:r>
            <a:r>
              <a:rPr lang="ko-KR" altLang="en-US" dirty="0"/>
              <a:t>나머지 간선 중에서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가장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B, D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→ </a:t>
            </a:r>
            <a:r>
              <a:rPr lang="ko-KR" altLang="en-US" dirty="0"/>
              <a:t>삽입한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네 </a:t>
            </a:r>
            <a:r>
              <a:rPr lang="ko-KR" altLang="en-US" dirty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04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348880"/>
            <a:ext cx="5112568" cy="320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852489"/>
            <a:ext cx="2615208" cy="219998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209557" y="4437112"/>
            <a:ext cx="1055493" cy="28803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7430745" y="3122361"/>
            <a:ext cx="665733" cy="3600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553356" y="4480630"/>
            <a:ext cx="404875" cy="24451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7894040" y="3199770"/>
            <a:ext cx="371010" cy="305876"/>
          </a:xfrm>
          <a:prstGeom prst="line">
            <a:avLst/>
          </a:prstGeom>
          <a:ln w="1905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lnSpc>
                <a:spcPct val="150000"/>
              </a:lnSpc>
              <a:buNone/>
            </a:pPr>
            <a:r>
              <a:rPr lang="en-US" altLang="ko-KR" dirty="0" smtClean="0"/>
              <a:t>⑤ </a:t>
            </a:r>
            <a:r>
              <a:rPr lang="ko-KR" altLang="en-US" dirty="0"/>
              <a:t>나머지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가장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D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하면 </a:t>
            </a:r>
            <a:r>
              <a:rPr lang="en-US" altLang="ko-KR" dirty="0" smtClean="0">
                <a:solidFill>
                  <a:srgbClr val="FF0000"/>
                </a:solidFill>
              </a:rPr>
              <a:t>A-B-D-A</a:t>
            </a:r>
          </a:p>
          <a:p>
            <a:pPr marL="627062" lvl="2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사이클</a:t>
            </a:r>
            <a:r>
              <a:rPr lang="ko-KR" altLang="en-US" dirty="0"/>
              <a:t>이 </a:t>
            </a:r>
            <a:r>
              <a:rPr lang="ko-KR" altLang="en-US" dirty="0" smtClean="0">
                <a:solidFill>
                  <a:srgbClr val="0000CC"/>
                </a:solidFill>
              </a:rPr>
              <a:t>생성</a:t>
            </a:r>
            <a:r>
              <a:rPr lang="ko-KR" altLang="en-US" dirty="0" smtClean="0"/>
              <a:t>되므로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할 </a:t>
            </a:r>
            <a:r>
              <a:rPr lang="ko-KR" altLang="en-US" dirty="0"/>
              <a:t>수 </a:t>
            </a:r>
            <a:r>
              <a:rPr lang="ko-KR" altLang="en-US" dirty="0" smtClean="0">
                <a:solidFill>
                  <a:srgbClr val="FF0000"/>
                </a:solidFill>
              </a:rPr>
              <a:t>없음</a:t>
            </a:r>
            <a:r>
              <a:rPr lang="en-US" altLang="ko-KR" dirty="0" smtClean="0"/>
              <a:t>. </a:t>
            </a:r>
            <a:r>
              <a:rPr lang="ko-KR" altLang="en-US" dirty="0"/>
              <a:t>이런 경우에는 그 다음으로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  <a:r>
              <a:rPr lang="ko-KR" altLang="en-US" dirty="0" smtClean="0"/>
              <a:t>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낮은</a:t>
            </a:r>
            <a:r>
              <a:rPr lang="ko-KR" altLang="en-US" dirty="0" smtClean="0"/>
              <a:t> 간선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C, F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en-US" altLang="ko-KR" dirty="0" smtClean="0"/>
              <a:t> → </a:t>
            </a:r>
            <a:r>
              <a:rPr lang="ko-KR" altLang="en-US" dirty="0"/>
              <a:t>삽입한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다섯 </a:t>
            </a:r>
            <a:r>
              <a:rPr lang="ko-KR" altLang="en-US" dirty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05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4905"/>
            <a:ext cx="472152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068664" y="2996952"/>
            <a:ext cx="2615208" cy="2199980"/>
            <a:chOff x="6068664" y="2996952"/>
            <a:chExt cx="2615208" cy="21999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8664" y="2996952"/>
              <a:ext cx="2615208" cy="2199980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7170508" y="4674550"/>
              <a:ext cx="1055493" cy="2880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V="1">
              <a:off x="7268316" y="3271669"/>
              <a:ext cx="665733" cy="3600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6508235" y="4651116"/>
              <a:ext cx="404875" cy="24451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7601183" y="3271669"/>
              <a:ext cx="371010" cy="305876"/>
            </a:xfrm>
            <a:prstGeom prst="line">
              <a:avLst/>
            </a:prstGeom>
            <a:ln w="19050">
              <a:solidFill>
                <a:srgbClr val="0000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6330362" y="4090011"/>
              <a:ext cx="86673" cy="683362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3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</a:pPr>
            <a:r>
              <a:rPr lang="en-US" altLang="ko-KR" dirty="0" smtClean="0"/>
              <a:t>⑥ </a:t>
            </a:r>
            <a:r>
              <a:rPr lang="ko-KR" altLang="en-US" dirty="0" smtClean="0"/>
              <a:t>나머지 </a:t>
            </a:r>
            <a:r>
              <a:rPr lang="ko-KR" altLang="en-US" dirty="0"/>
              <a:t>간선 중에서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가장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D, 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→ </a:t>
            </a:r>
            <a:r>
              <a:rPr lang="ko-KR" altLang="en-US" dirty="0"/>
              <a:t>삽입한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 smtClean="0">
                <a:solidFill>
                  <a:srgbClr val="0000CC"/>
                </a:solidFill>
              </a:rPr>
              <a:t>여섯 </a:t>
            </a:r>
            <a:r>
              <a:rPr lang="ko-KR" altLang="en-US" dirty="0">
                <a:solidFill>
                  <a:srgbClr val="0000CC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06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endParaRPr lang="en-US" altLang="ko-KR" dirty="0" smtClean="0"/>
          </a:p>
          <a:p>
            <a:pPr marL="627062" lvl="2" indent="0">
              <a:buNone/>
            </a:pPr>
            <a:endParaRPr lang="en-US" altLang="ko-KR" dirty="0"/>
          </a:p>
          <a:p>
            <a:pPr marL="627062" lvl="2" indent="0">
              <a:buNone/>
            </a:pPr>
            <a:r>
              <a:rPr lang="ko-KR" altLang="en-US" dirty="0" smtClean="0"/>
              <a:t>⑦ 현재 </a:t>
            </a:r>
            <a:r>
              <a:rPr lang="ko-KR" altLang="en-US" dirty="0">
                <a:solidFill>
                  <a:srgbClr val="FF0000"/>
                </a:solidFill>
              </a:rPr>
              <a:t>삽입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여섯 개</a:t>
            </a:r>
            <a:r>
              <a:rPr lang="ko-KR" altLang="en-US" dirty="0"/>
              <a:t>이므로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종료</a:t>
            </a:r>
            <a:r>
              <a:rPr lang="ko-KR" altLang="en-US" dirty="0"/>
              <a:t>하면 </a:t>
            </a:r>
            <a:r>
              <a:rPr lang="ko-KR" altLang="en-US" dirty="0">
                <a:solidFill>
                  <a:srgbClr val="0000CC"/>
                </a:solidFill>
              </a:rPr>
              <a:t>신장 </a:t>
            </a:r>
            <a:r>
              <a:rPr lang="ko-KR" altLang="en-US" dirty="0" smtClean="0">
                <a:solidFill>
                  <a:srgbClr val="0000CC"/>
                </a:solidFill>
              </a:rPr>
              <a:t>트리 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완성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1" y="1815879"/>
            <a:ext cx="3905239" cy="238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68144" y="2005587"/>
            <a:ext cx="2615208" cy="2199980"/>
            <a:chOff x="6068664" y="2996952"/>
            <a:chExt cx="2615208" cy="219998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8664" y="2996952"/>
              <a:ext cx="2615208" cy="2199980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7170508" y="4674550"/>
              <a:ext cx="1055493" cy="2880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7268316" y="3271669"/>
              <a:ext cx="665733" cy="3600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6508235" y="4651116"/>
              <a:ext cx="404875" cy="24451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7601183" y="3271669"/>
              <a:ext cx="371010" cy="305876"/>
            </a:xfrm>
            <a:prstGeom prst="line">
              <a:avLst/>
            </a:prstGeom>
            <a:ln w="19050">
              <a:solidFill>
                <a:srgbClr val="0000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6330362" y="4090011"/>
              <a:ext cx="86673" cy="683362"/>
            </a:xfrm>
            <a:prstGeom prst="line">
              <a:avLst/>
            </a:prstGeom>
            <a:ln w="190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965350" y="3806092"/>
              <a:ext cx="390069" cy="567838"/>
            </a:xfrm>
            <a:prstGeom prst="line">
              <a:avLst/>
            </a:prstGeom>
            <a:ln w="38100">
              <a:solidFill>
                <a:srgbClr val="0000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2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부분 그래프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subgraph</a:t>
            </a:r>
            <a:r>
              <a:rPr lang="en-US" altLang="ko-KR" dirty="0" smtClean="0"/>
              <a:t>) 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원래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정점</a:t>
            </a:r>
            <a:r>
              <a:rPr lang="ko-KR" altLang="en-US" dirty="0" smtClean="0"/>
              <a:t>이나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일부</a:t>
            </a:r>
            <a:r>
              <a:rPr lang="ko-KR" altLang="en-US" dirty="0" smtClean="0"/>
              <a:t>만 </a:t>
            </a:r>
            <a:r>
              <a:rPr lang="ko-KR" altLang="en-US" dirty="0" smtClean="0">
                <a:solidFill>
                  <a:srgbClr val="FF0000"/>
                </a:solidFill>
              </a:rPr>
              <a:t>제외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만든 그래프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G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CC"/>
                </a:solidFill>
              </a:rPr>
              <a:t>부분 그래프 </a:t>
            </a:r>
            <a:r>
              <a:rPr lang="en-US" altLang="ko-KR" dirty="0" smtClean="0">
                <a:solidFill>
                  <a:srgbClr val="FF0000"/>
                </a:solidFill>
              </a:rPr>
              <a:t>G'</a:t>
            </a:r>
            <a:r>
              <a:rPr lang="ko-KR" altLang="en-US" dirty="0" smtClean="0"/>
              <a:t>의 관계</a:t>
            </a:r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/>
          </a:p>
          <a:p>
            <a:pPr lvl="2" eaLnBrk="1" hangingPunct="1">
              <a:lnSpc>
                <a:spcPct val="150000"/>
              </a:lnSpc>
            </a:pPr>
            <a:endParaRPr lang="en-US" altLang="ko-KR" dirty="0"/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/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/>
              <a:t>그래프 </a:t>
            </a:r>
            <a:r>
              <a:rPr lang="en-US" altLang="ko-KR" dirty="0" smtClean="0"/>
              <a:t>G1</a:t>
            </a:r>
            <a:r>
              <a:rPr lang="ko-KR" altLang="en-US" dirty="0" smtClean="0"/>
              <a:t>에 대한 부분 그래프의 예</a:t>
            </a:r>
          </a:p>
          <a:p>
            <a:pPr lvl="1"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818588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71600" y="2276872"/>
            <a:ext cx="4752528" cy="723900"/>
            <a:chOff x="971600" y="2276872"/>
            <a:chExt cx="4752528" cy="7239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76872"/>
              <a:ext cx="4752528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1817590" y="2494806"/>
              <a:ext cx="21602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239852" y="2494806"/>
              <a:ext cx="21602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화살표 연결선 4"/>
          <p:cNvCxnSpPr/>
          <p:nvPr/>
        </p:nvCxnSpPr>
        <p:spPr>
          <a:xfrm flipH="1">
            <a:off x="3095836" y="5229200"/>
            <a:ext cx="9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3095836" y="4797152"/>
            <a:ext cx="4001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55876" y="4427457"/>
            <a:ext cx="276225" cy="352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55875" y="5255548"/>
            <a:ext cx="276225" cy="352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/>
              <p14:cNvContentPartPr/>
              <p14:nvPr/>
            </p14:nvContentPartPr>
            <p14:xfrm>
              <a:off x="6667560" y="1415880"/>
              <a:ext cx="330480" cy="22896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8200" y="1406520"/>
                <a:ext cx="349200" cy="24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871792" cy="33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8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solidFill>
                  <a:srgbClr val="FF0000"/>
                </a:solidFill>
              </a:rPr>
              <a:t>프림</a:t>
            </a:r>
            <a:r>
              <a:rPr lang="ko-KR" altLang="en-US" dirty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간선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ko-KR" altLang="en-US" dirty="0" smtClean="0"/>
              <a:t> 정렬</a:t>
            </a:r>
            <a:r>
              <a:rPr lang="ko-KR" altLang="en-US" dirty="0" smtClean="0">
                <a:solidFill>
                  <a:schemeClr val="tx1"/>
                </a:solidFill>
              </a:rPr>
              <a:t>하지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않고</a:t>
            </a:r>
            <a:r>
              <a:rPr lang="ko-KR" altLang="en-US" dirty="0" smtClean="0"/>
              <a:t> 하나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/>
              <a:t> 정점</a:t>
            </a:r>
            <a:r>
              <a:rPr lang="ko-KR" altLang="en-US" dirty="0" smtClean="0">
                <a:solidFill>
                  <a:schemeClr val="tx1"/>
                </a:solidFill>
              </a:rPr>
              <a:t>에서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시작</a:t>
            </a:r>
            <a:r>
              <a:rPr lang="ko-KR" altLang="en-US" dirty="0" smtClean="0">
                <a:solidFill>
                  <a:schemeClr val="tx1"/>
                </a:solidFill>
              </a:rPr>
              <a:t>하여</a:t>
            </a:r>
            <a:r>
              <a:rPr lang="ko-KR" altLang="en-US" dirty="0" smtClean="0"/>
              <a:t> 트리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확장해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나가는</a:t>
            </a:r>
            <a:r>
              <a:rPr lang="ko-KR" altLang="en-US" dirty="0" smtClean="0"/>
              <a:t> 방법</a:t>
            </a:r>
            <a:endParaRPr lang="en-US" altLang="ko-KR" dirty="0"/>
          </a:p>
          <a:p>
            <a:pPr lvl="1" eaLnBrk="1" hangingPunct="1"/>
            <a:r>
              <a:rPr lang="ko-KR" altLang="en-US" dirty="0" smtClean="0"/>
              <a:t>순서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8324933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098880" y="933480"/>
              <a:ext cx="559080" cy="2862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520" y="924120"/>
                <a:ext cx="57780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프림</a:t>
            </a:r>
            <a:r>
              <a:rPr lang="ko-KR" altLang="en-US" dirty="0"/>
              <a:t> 알고리즘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이용</a:t>
            </a:r>
            <a:r>
              <a:rPr lang="ko-KR" altLang="en-US" dirty="0">
                <a:solidFill>
                  <a:schemeClr val="tx1"/>
                </a:solidFill>
              </a:rPr>
              <a:t>하여</a:t>
            </a:r>
            <a:r>
              <a:rPr lang="ko-KR" altLang="en-US" dirty="0"/>
              <a:t> 그래프 </a:t>
            </a:r>
            <a:r>
              <a:rPr lang="en-US" altLang="ko-KR" dirty="0">
                <a:solidFill>
                  <a:srgbClr val="FF0000"/>
                </a:solidFill>
              </a:rPr>
              <a:t>G10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최소 비용 </a:t>
            </a:r>
            <a:r>
              <a:rPr lang="ko-KR" altLang="en-US" dirty="0"/>
              <a:t>신장 </a:t>
            </a:r>
            <a:r>
              <a:rPr lang="ko-KR" altLang="en-US" dirty="0" smtClean="0"/>
              <a:t>트리 만들기</a:t>
            </a:r>
            <a:endParaRPr lang="en-US" altLang="ko-KR" dirty="0" smtClean="0"/>
          </a:p>
          <a:p>
            <a:pPr marL="627062" lvl="2" indent="0" eaLnBrk="1" hangingPunct="1">
              <a:buNone/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CC"/>
                </a:solidFill>
              </a:rPr>
              <a:t>초기 </a:t>
            </a:r>
            <a:r>
              <a:rPr lang="ko-KR" altLang="en-US" dirty="0">
                <a:solidFill>
                  <a:srgbClr val="0000CC"/>
                </a:solidFill>
              </a:rPr>
              <a:t>상태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00CC"/>
                </a:solidFill>
              </a:rPr>
              <a:t>그래프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G10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선택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2049511"/>
            <a:ext cx="40290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부속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B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하여 트리를 </a:t>
            </a:r>
            <a:r>
              <a:rPr lang="ko-KR" altLang="en-US" dirty="0" smtClean="0">
                <a:solidFill>
                  <a:srgbClr val="0000CC"/>
                </a:solidFill>
              </a:rPr>
              <a:t>확장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한 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71675"/>
            <a:ext cx="37433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9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②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된 </a:t>
            </a:r>
            <a:r>
              <a:rPr lang="ko-KR" altLang="en-US" dirty="0" err="1">
                <a:solidFill>
                  <a:srgbClr val="0000CC"/>
                </a:solidFill>
              </a:rPr>
              <a:t>트리</a:t>
            </a:r>
            <a:r>
              <a:rPr lang="ko-KR" altLang="en-US" dirty="0" err="1"/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A, B</a:t>
            </a:r>
            <a:r>
              <a:rPr lang="ko-KR" altLang="en-US" dirty="0"/>
              <a:t>에 부속된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B, D</a:t>
            </a:r>
            <a:r>
              <a:rPr lang="en-US" altLang="ko-KR" dirty="0"/>
              <a:t>)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하여 트리를 </a:t>
            </a:r>
            <a:r>
              <a:rPr lang="ko-KR" altLang="en-US" dirty="0" smtClean="0">
                <a:solidFill>
                  <a:srgbClr val="0000CC"/>
                </a:solidFill>
              </a:rPr>
              <a:t>확장 </a:t>
            </a:r>
            <a:r>
              <a:rPr lang="en-US" altLang="ko-KR" dirty="0" smtClean="0"/>
              <a:t>   </a:t>
            </a:r>
            <a:r>
              <a:rPr lang="en-US" altLang="ko-KR" dirty="0"/>
              <a:t>→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두 개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2564904"/>
            <a:ext cx="39719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8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③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en-US" altLang="ko-KR" dirty="0">
                <a:solidFill>
                  <a:srgbClr val="FF0000"/>
                </a:solidFill>
              </a:rPr>
              <a:t>, B, D</a:t>
            </a:r>
            <a:r>
              <a:rPr lang="ko-KR" altLang="en-US" dirty="0"/>
              <a:t>에 부속된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인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D</a:t>
            </a:r>
            <a:r>
              <a:rPr lang="en-US" altLang="ko-KR" dirty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하면 </a:t>
            </a:r>
            <a:r>
              <a:rPr lang="en-US" altLang="ko-KR" dirty="0">
                <a:solidFill>
                  <a:srgbClr val="FF0000"/>
                </a:solidFill>
              </a:rPr>
              <a:t>A-B-D-A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사이클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0000CC"/>
                </a:solidFill>
              </a:rPr>
              <a:t>생성</a:t>
            </a:r>
            <a:r>
              <a:rPr lang="ko-KR" altLang="en-US" dirty="0"/>
              <a:t>되므로 </a:t>
            </a:r>
            <a:r>
              <a:rPr lang="ko-KR" altLang="en-US" dirty="0" smtClean="0"/>
              <a:t>삽입할 수 </a:t>
            </a:r>
            <a:r>
              <a:rPr lang="ko-KR" altLang="en-US" dirty="0" smtClean="0">
                <a:solidFill>
                  <a:srgbClr val="FF0000"/>
                </a:solidFill>
              </a:rPr>
              <a:t>없음</a:t>
            </a:r>
            <a:r>
              <a:rPr lang="en-US" altLang="ko-KR" dirty="0" smtClean="0"/>
              <a:t>. </a:t>
            </a:r>
            <a:r>
              <a:rPr lang="ko-KR" altLang="en-US" dirty="0"/>
              <a:t>따라서 그 다음으로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낮은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D, 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/>
              <a:t>→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세 개</a:t>
            </a:r>
            <a:r>
              <a:rPr lang="en-US" altLang="ko-KR" dirty="0"/>
              <a:t>, </a:t>
            </a:r>
            <a:r>
              <a:rPr lang="ko-KR" altLang="en-US" dirty="0"/>
              <a:t>삽입 </a:t>
            </a:r>
            <a:r>
              <a:rPr lang="ko-KR" altLang="en-US" dirty="0">
                <a:solidFill>
                  <a:srgbClr val="0000CC"/>
                </a:solidFill>
              </a:rPr>
              <a:t>불가능한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D</a:t>
            </a:r>
            <a:r>
              <a:rPr lang="en-US" altLang="ko-KR" dirty="0" smtClean="0"/>
              <a:t>)</a:t>
            </a:r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824536" cy="373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8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④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en-US" altLang="ko-KR" dirty="0">
                <a:solidFill>
                  <a:srgbClr val="FF0000"/>
                </a:solidFill>
              </a:rPr>
              <a:t>, B, D, E</a:t>
            </a:r>
            <a:r>
              <a:rPr lang="ko-KR" altLang="en-US" dirty="0"/>
              <a:t>에 부속된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인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E, G</a:t>
            </a:r>
            <a:r>
              <a:rPr lang="en-US" altLang="ko-KR" dirty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하여 </a:t>
            </a:r>
            <a:r>
              <a:rPr lang="ko-KR" altLang="en-US" dirty="0"/>
              <a:t>트리를 </a:t>
            </a:r>
            <a:r>
              <a:rPr lang="ko-KR" altLang="en-US" dirty="0" smtClean="0"/>
              <a:t>확장 </a:t>
            </a:r>
            <a:r>
              <a:rPr lang="en-US" altLang="ko-KR" dirty="0" smtClean="0"/>
              <a:t>  → </a:t>
            </a:r>
            <a:r>
              <a:rPr lang="ko-KR" altLang="en-US" dirty="0"/>
              <a:t>삽입한 간선 수는 </a:t>
            </a:r>
            <a:r>
              <a:rPr lang="ko-KR" altLang="en-US" dirty="0">
                <a:solidFill>
                  <a:srgbClr val="FF0000"/>
                </a:solidFill>
              </a:rPr>
              <a:t>네 개</a:t>
            </a:r>
            <a:r>
              <a:rPr lang="en-US" altLang="ko-KR" dirty="0"/>
              <a:t>, </a:t>
            </a:r>
            <a:r>
              <a:rPr lang="ko-KR" altLang="en-US" dirty="0"/>
              <a:t>삽입 </a:t>
            </a:r>
            <a:r>
              <a:rPr lang="ko-KR" altLang="en-US" dirty="0">
                <a:solidFill>
                  <a:srgbClr val="0000CC"/>
                </a:solidFill>
              </a:rPr>
              <a:t>불가능한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은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D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4248472" cy="340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9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⑤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A, B, D, E</a:t>
            </a:r>
            <a:r>
              <a:rPr lang="ko-KR" altLang="en-US" dirty="0"/>
              <a:t>에 부속된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인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E, F</a:t>
            </a:r>
            <a:r>
              <a:rPr lang="en-US" altLang="ko-KR" dirty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하여 </a:t>
            </a:r>
            <a:r>
              <a:rPr lang="ko-KR" altLang="en-US" dirty="0"/>
              <a:t>트리를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 </a:t>
            </a:r>
            <a:r>
              <a:rPr lang="en-US" altLang="ko-KR" dirty="0" smtClean="0"/>
              <a:t>→ </a:t>
            </a:r>
            <a:r>
              <a:rPr lang="ko-KR" altLang="en-US" dirty="0"/>
              <a:t>삽입한 간선 수는 </a:t>
            </a:r>
            <a:r>
              <a:rPr lang="ko-KR" altLang="en-US" dirty="0">
                <a:solidFill>
                  <a:srgbClr val="FF0000"/>
                </a:solidFill>
              </a:rPr>
              <a:t>다섯 개</a:t>
            </a:r>
            <a:r>
              <a:rPr lang="en-US" altLang="ko-KR" dirty="0"/>
              <a:t>, </a:t>
            </a:r>
            <a:r>
              <a:rPr lang="ko-KR" altLang="en-US" dirty="0"/>
              <a:t>삽입 </a:t>
            </a:r>
            <a:r>
              <a:rPr lang="ko-KR" altLang="en-US" dirty="0">
                <a:solidFill>
                  <a:srgbClr val="0000CC"/>
                </a:solidFill>
              </a:rPr>
              <a:t>불가능한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은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D</a:t>
            </a:r>
            <a:r>
              <a:rPr lang="en-US" altLang="ko-KR" dirty="0" smtClean="0"/>
              <a:t>)</a:t>
            </a:r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2420888"/>
            <a:ext cx="38004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0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⑥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트리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en-US" altLang="ko-KR" dirty="0">
                <a:solidFill>
                  <a:srgbClr val="FF0000"/>
                </a:solidFill>
              </a:rPr>
              <a:t>, B, D, E, F, G</a:t>
            </a:r>
            <a:r>
              <a:rPr lang="ko-KR" altLang="en-US" dirty="0"/>
              <a:t>에 부속된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가 </a:t>
            </a:r>
            <a:r>
              <a:rPr lang="ko-KR" altLang="en-US" dirty="0">
                <a:solidFill>
                  <a:srgbClr val="0000CC"/>
                </a:solidFill>
              </a:rPr>
              <a:t>가장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낮은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FF0000"/>
                </a:solidFill>
              </a:rPr>
              <a:t>C, F</a:t>
            </a:r>
            <a:r>
              <a:rPr lang="en-US" altLang="ko-KR" dirty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>
                <a:solidFill>
                  <a:srgbClr val="0000CC"/>
                </a:solidFill>
              </a:rPr>
              <a:t>삽입</a:t>
            </a:r>
            <a:r>
              <a:rPr lang="ko-KR" altLang="en-US" dirty="0" smtClean="0"/>
              <a:t>하여 </a:t>
            </a:r>
            <a:r>
              <a:rPr lang="ko-KR" altLang="en-US" dirty="0"/>
              <a:t>트리를 </a:t>
            </a:r>
            <a:r>
              <a:rPr lang="ko-KR" altLang="en-US" dirty="0">
                <a:solidFill>
                  <a:srgbClr val="0000CC"/>
                </a:solidFill>
              </a:rPr>
              <a:t>확장</a:t>
            </a:r>
            <a:r>
              <a:rPr lang="ko-KR" altLang="en-US" dirty="0"/>
              <a:t> </a:t>
            </a:r>
            <a:r>
              <a:rPr lang="en-US" altLang="ko-KR" dirty="0" smtClean="0"/>
              <a:t>→ </a:t>
            </a:r>
            <a:r>
              <a:rPr lang="ko-KR" altLang="en-US" dirty="0"/>
              <a:t>삽입한 간선 수는 </a:t>
            </a:r>
            <a:r>
              <a:rPr lang="ko-KR" altLang="en-US" dirty="0">
                <a:solidFill>
                  <a:srgbClr val="FF0000"/>
                </a:solidFill>
              </a:rPr>
              <a:t>여섯 개</a:t>
            </a:r>
            <a:r>
              <a:rPr lang="en-US" altLang="ko-KR" dirty="0"/>
              <a:t>, </a:t>
            </a:r>
            <a:r>
              <a:rPr lang="ko-KR" altLang="en-US" dirty="0"/>
              <a:t>삽입 </a:t>
            </a:r>
            <a:r>
              <a:rPr lang="ko-KR" altLang="en-US" dirty="0">
                <a:solidFill>
                  <a:srgbClr val="0000CC"/>
                </a:solidFill>
              </a:rPr>
              <a:t>불가능한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 D</a:t>
            </a:r>
            <a:r>
              <a:rPr lang="en-US" altLang="ko-KR" dirty="0"/>
              <a:t>)</a:t>
            </a:r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r>
              <a:rPr lang="en-US" altLang="ko-KR" dirty="0" smtClean="0"/>
              <a:t>⑦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삽입</a:t>
            </a:r>
            <a:r>
              <a:rPr lang="ko-KR" altLang="en-US" dirty="0"/>
              <a:t>한 간선 수가 </a:t>
            </a:r>
            <a:r>
              <a:rPr lang="ko-KR" altLang="en-US" dirty="0">
                <a:solidFill>
                  <a:srgbClr val="FF0000"/>
                </a:solidFill>
              </a:rPr>
              <a:t>여섯 개</a:t>
            </a:r>
            <a:r>
              <a:rPr lang="ko-KR" altLang="en-US" dirty="0"/>
              <a:t>이므로 </a:t>
            </a:r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수행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종료</a:t>
            </a:r>
            <a:r>
              <a:rPr lang="ko-KR" altLang="en-US" dirty="0"/>
              <a:t>하면 </a:t>
            </a:r>
            <a:r>
              <a:rPr lang="ko-KR" altLang="en-US" dirty="0" smtClean="0">
                <a:solidFill>
                  <a:srgbClr val="0000CC"/>
                </a:solidFill>
              </a:rPr>
              <a:t>신장 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트리 완성</a:t>
            </a:r>
            <a:endParaRPr lang="en-US" altLang="ko-KR" dirty="0">
              <a:solidFill>
                <a:srgbClr val="0000CC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  <a:defRPr/>
            </a:pPr>
            <a:endParaRPr lang="en-US" altLang="ko-KR" dirty="0" smtClean="0"/>
          </a:p>
        </p:txBody>
      </p:sp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72816"/>
            <a:ext cx="39147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5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</a:p>
        </p:txBody>
      </p:sp>
      <p:pic>
        <p:nvPicPr>
          <p:cNvPr id="12493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7668831" cy="349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가중 그래프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weight graph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network</a:t>
            </a:r>
            <a:r>
              <a:rPr lang="en-US" altLang="ko-KR" dirty="0" smtClean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weight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할당한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en-US" altLang="ko-KR" dirty="0" smtClean="0">
                <a:solidFill>
                  <a:srgbClr val="0000CC"/>
                </a:solidFill>
              </a:rPr>
              <a:t/>
            </a:r>
            <a:br>
              <a:rPr lang="en-US" altLang="ko-KR" dirty="0" smtClean="0">
                <a:solidFill>
                  <a:srgbClr val="0000CC"/>
                </a:solidFill>
              </a:rPr>
            </a:br>
            <a:r>
              <a:rPr lang="ko-KR" altLang="ko-KR" dirty="0"/>
              <a:t>가중치 </a:t>
            </a:r>
            <a:r>
              <a:rPr lang="ko-KR" altLang="ko-KR" dirty="0">
                <a:solidFill>
                  <a:srgbClr val="0000CC"/>
                </a:solidFill>
              </a:rPr>
              <a:t>그래프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0000CC"/>
                </a:solidFill>
              </a:rPr>
              <a:t>그래프</a:t>
            </a:r>
            <a:r>
              <a:rPr lang="ko-KR" altLang="ko-KR" dirty="0"/>
              <a:t>의 </a:t>
            </a:r>
            <a:r>
              <a:rPr lang="ko-KR" altLang="ko-KR" dirty="0">
                <a:solidFill>
                  <a:srgbClr val="0000CC"/>
                </a:solidFill>
              </a:rPr>
              <a:t>간선</a:t>
            </a:r>
            <a:r>
              <a:rPr lang="ko-KR" altLang="ko-KR" dirty="0"/>
              <a:t>에 </a:t>
            </a:r>
            <a:r>
              <a:rPr lang="ko-KR" altLang="ko-KR" dirty="0">
                <a:solidFill>
                  <a:srgbClr val="FF0000"/>
                </a:solidFill>
              </a:rPr>
              <a:t>비용</a:t>
            </a:r>
            <a:r>
              <a:rPr lang="ko-KR" altLang="ko-KR" dirty="0"/>
              <a:t>이 </a:t>
            </a:r>
            <a:r>
              <a:rPr lang="ko-KR" altLang="ko-KR" dirty="0">
                <a:solidFill>
                  <a:srgbClr val="FF0000"/>
                </a:solidFill>
              </a:rPr>
              <a:t>존재</a:t>
            </a:r>
            <a:r>
              <a:rPr lang="ko-KR" altLang="ko-KR" dirty="0"/>
              <a:t>하는 </a:t>
            </a:r>
            <a:r>
              <a:rPr lang="ko-KR" altLang="ko-KR" dirty="0">
                <a:solidFill>
                  <a:srgbClr val="0000CC"/>
                </a:solidFill>
              </a:rPr>
              <a:t>그래프</a:t>
            </a:r>
            <a:r>
              <a:rPr lang="ko-KR" altLang="ko-KR" dirty="0"/>
              <a:t>로 주로 </a:t>
            </a:r>
            <a:r>
              <a:rPr lang="ko-KR" altLang="ko-KR" dirty="0">
                <a:solidFill>
                  <a:srgbClr val="FF0000"/>
                </a:solidFill>
              </a:rPr>
              <a:t>최단거리</a:t>
            </a:r>
            <a:r>
              <a:rPr lang="ko-KR" altLang="ko-KR" dirty="0"/>
              <a:t>를 </a:t>
            </a:r>
            <a:r>
              <a:rPr lang="ko-KR" altLang="ko-KR" dirty="0" smtClean="0">
                <a:solidFill>
                  <a:srgbClr val="0000CC"/>
                </a:solidFill>
              </a:rPr>
              <a:t>찾는</a:t>
            </a:r>
            <a:r>
              <a:rPr lang="en-US" altLang="ko-KR" dirty="0" smtClean="0"/>
              <a:t> </a:t>
            </a:r>
            <a:r>
              <a:rPr lang="ko-KR" altLang="ko-KR" dirty="0" smtClean="0"/>
              <a:t>데에 쓰인다</a:t>
            </a:r>
            <a:endParaRPr lang="ko-KR" altLang="en-US" dirty="0" smtClean="0">
              <a:solidFill>
                <a:srgbClr val="0000CC"/>
              </a:solidFill>
            </a:endParaRPr>
          </a:p>
          <a:p>
            <a:endParaRPr lang="ko-KR" altLang="en-US" dirty="0" smtClean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379618"/>
            <a:ext cx="8153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699792" y="2564904"/>
            <a:ext cx="576064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2699792" y="3789318"/>
            <a:ext cx="72008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259632" y="2574212"/>
            <a:ext cx="648072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259393" y="3816733"/>
            <a:ext cx="576064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941376" y="4381083"/>
            <a:ext cx="25074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ko-KR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CC"/>
                </a:solidFill>
                <a:latin typeface="+mn-ea"/>
                <a:ea typeface="+mn-ea"/>
              </a:rPr>
              <a:t>C</a:t>
            </a:r>
            <a:r>
              <a:rPr lang="ko-KR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로 이동</a:t>
            </a:r>
            <a:r>
              <a:rPr lang="en-US" altLang="ko-KR" sz="1600" dirty="0" smtClean="0">
                <a:solidFill>
                  <a:srgbClr val="0000CC"/>
                </a:solidFill>
                <a:latin typeface="+mn-ea"/>
                <a:ea typeface="+mn-ea"/>
              </a:rPr>
              <a:t>=5+7=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12</a:t>
            </a:r>
            <a:endParaRPr lang="ko-KR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24128" y="4643173"/>
            <a:ext cx="25074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ko-KR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solidFill>
                  <a:srgbClr val="0000CC"/>
                </a:solidFill>
                <a:latin typeface="+mn-ea"/>
                <a:ea typeface="+mn-ea"/>
              </a:rPr>
              <a:t>C</a:t>
            </a:r>
            <a:r>
              <a:rPr lang="ko-KR" altLang="en-US" sz="1600" dirty="0" smtClean="0">
                <a:solidFill>
                  <a:srgbClr val="0000CC"/>
                </a:solidFill>
                <a:latin typeface="+mn-ea"/>
                <a:ea typeface="+mn-ea"/>
              </a:rPr>
              <a:t>로 이동</a:t>
            </a:r>
            <a:r>
              <a:rPr lang="en-US" altLang="ko-KR" sz="1600" dirty="0" smtClean="0">
                <a:solidFill>
                  <a:srgbClr val="0000CC"/>
                </a:solidFill>
                <a:latin typeface="+mn-ea"/>
                <a:ea typeface="+mn-ea"/>
              </a:rPr>
              <a:t>=3+9=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12</a:t>
            </a:r>
            <a:endParaRPr lang="ko-KR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784840" y="1060560"/>
              <a:ext cx="394200" cy="2098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5480" y="1051200"/>
                <a:ext cx="412920" cy="22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/>
              <a:t>최단 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(</a:t>
            </a:r>
            <a:r>
              <a:rPr lang="en-US" altLang="ko-KR" baseline="30000" dirty="0" smtClean="0"/>
              <a:t>Shortest Path</a:t>
            </a:r>
            <a:r>
              <a:rPr lang="en-US" altLang="ko-KR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/>
              <a:t>신장 </a:t>
            </a:r>
            <a:r>
              <a:rPr lang="ko-KR" altLang="en-US" dirty="0" err="1"/>
              <a:t>트리</a:t>
            </a:r>
            <a:r>
              <a:rPr lang="ko-KR" altLang="en-US" dirty="0" err="1">
                <a:solidFill>
                  <a:schemeClr val="tx1"/>
                </a:solidFill>
              </a:rPr>
              <a:t>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아닌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가중치</a:t>
            </a:r>
            <a:r>
              <a:rPr lang="ko-KR" altLang="en-US" dirty="0"/>
              <a:t> 그래프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tx1"/>
                </a:solidFill>
              </a:rPr>
              <a:t>즉</a:t>
            </a:r>
            <a:r>
              <a:rPr lang="ko-KR" altLang="en-US" dirty="0"/>
              <a:t> 네트워크</a:t>
            </a:r>
            <a:r>
              <a:rPr lang="en-US" altLang="ko-KR" baseline="30000" dirty="0"/>
              <a:t>Network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ko-KR" altLang="en-US" dirty="0"/>
              <a:t>정점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ko-KR" altLang="en-US" dirty="0"/>
              <a:t> 정점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연결</a:t>
            </a:r>
            <a:r>
              <a:rPr lang="ko-KR" altLang="en-US" dirty="0" smtClean="0">
                <a:solidFill>
                  <a:schemeClr val="tx1"/>
                </a:solidFill>
              </a:rPr>
              <a:t>하는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/>
              <a:t>경로 </a:t>
            </a:r>
            <a:r>
              <a:rPr lang="ko-KR" altLang="en-US" dirty="0"/>
              <a:t>중</a:t>
            </a:r>
            <a:r>
              <a:rPr lang="ko-KR" altLang="en-US" dirty="0">
                <a:solidFill>
                  <a:schemeClr val="tx1"/>
                </a:solidFill>
              </a:rPr>
              <a:t>에서</a:t>
            </a:r>
            <a:r>
              <a:rPr lang="ko-KR" altLang="en-US" dirty="0"/>
              <a:t> 가중치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합</a:t>
            </a:r>
            <a:r>
              <a:rPr lang="ko-KR" altLang="en-US" dirty="0">
                <a:solidFill>
                  <a:schemeClr val="tx1"/>
                </a:solidFill>
              </a:rPr>
              <a:t>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최소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  <a:r>
              <a:rPr lang="ko-KR" altLang="en-US" dirty="0"/>
              <a:t> </a:t>
            </a:r>
            <a:r>
              <a:rPr lang="ko-KR" altLang="en-US" dirty="0" smtClean="0"/>
              <a:t>경로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</a:pP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</a:pP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</a:pP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endParaRPr lang="en-US" altLang="ko-KR" dirty="0"/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 smtClean="0"/>
              <a:t>이용 용도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지하철 노선</a:t>
            </a:r>
            <a:r>
              <a:rPr lang="ko-KR" altLang="en-US" dirty="0" smtClean="0">
                <a:solidFill>
                  <a:schemeClr val="tx1"/>
                </a:solidFill>
              </a:rPr>
              <a:t> 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길 안내 </a:t>
            </a:r>
            <a:r>
              <a:rPr lang="ko-KR" altLang="en-US" dirty="0" smtClean="0">
                <a:solidFill>
                  <a:srgbClr val="FF0000"/>
                </a:solidFill>
              </a:rPr>
              <a:t>네비게이션</a:t>
            </a:r>
            <a:r>
              <a:rPr lang="ko-KR" altLang="en-US" dirty="0" smtClean="0">
                <a:solidFill>
                  <a:schemeClr val="tx1"/>
                </a:solidFill>
              </a:rPr>
              <a:t> 등 다양한 서비스에 </a:t>
            </a:r>
            <a:r>
              <a:rPr lang="ko-KR" altLang="en-US" dirty="0" smtClean="0"/>
              <a:t>이용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6048672" cy="295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660240" y="673200"/>
              <a:ext cx="3569400" cy="54612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880" y="663840"/>
                <a:ext cx="358812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3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ko-KR" altLang="en-US" dirty="0"/>
              <a:t>가중치 </a:t>
            </a:r>
            <a:r>
              <a:rPr lang="ko-KR" altLang="en-US" dirty="0">
                <a:solidFill>
                  <a:srgbClr val="FF0000"/>
                </a:solidFill>
              </a:rPr>
              <a:t>인접 행렬</a:t>
            </a:r>
            <a:r>
              <a:rPr lang="en-US" altLang="ko-KR" baseline="30000" dirty="0"/>
              <a:t>Weight Adjacent </a:t>
            </a:r>
            <a:r>
              <a:rPr lang="en-US" altLang="ko-KR" baseline="30000" dirty="0" smtClean="0"/>
              <a:t>Matrix</a:t>
            </a: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/>
              <a:t>최단 경로를 구하려는 가중치 그래프의 </a:t>
            </a:r>
            <a:r>
              <a:rPr lang="ko-KR" altLang="en-US" dirty="0" smtClean="0"/>
              <a:t>가중치를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/>
              <a:t>그래프에서 사용한 인접 행렬과 </a:t>
            </a:r>
            <a:r>
              <a:rPr lang="ko-KR" altLang="en-US" dirty="0">
                <a:solidFill>
                  <a:srgbClr val="FF0000"/>
                </a:solidFill>
              </a:rPr>
              <a:t>같은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형태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smtClean="0"/>
              <a:t>배열이고</a:t>
            </a:r>
            <a:r>
              <a:rPr lang="en-US" altLang="ko-KR" dirty="0" smtClean="0"/>
              <a:t>, </a:t>
            </a:r>
            <a:r>
              <a:rPr lang="ko-KR" altLang="en-US" dirty="0"/>
              <a:t>두 정점 </a:t>
            </a:r>
            <a:r>
              <a:rPr lang="ko-KR" altLang="en-US" dirty="0" smtClean="0"/>
              <a:t>사이에</a:t>
            </a: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간선이 </a:t>
            </a:r>
            <a:r>
              <a:rPr lang="ko-KR" altLang="en-US" dirty="0" smtClean="0"/>
              <a:t>없으면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/>
              <a:t>이 아니라 </a:t>
            </a:r>
            <a:r>
              <a:rPr lang="ko-KR" altLang="en-US" dirty="0">
                <a:solidFill>
                  <a:srgbClr val="FF0000"/>
                </a:solidFill>
              </a:rPr>
              <a:t>∞</a:t>
            </a:r>
            <a:r>
              <a:rPr lang="en-US" altLang="ko-KR" dirty="0"/>
              <a:t>(</a:t>
            </a:r>
            <a:r>
              <a:rPr lang="ko-KR" altLang="en-US" dirty="0"/>
              <a:t>무한대</a:t>
            </a:r>
            <a:r>
              <a:rPr lang="en-US" altLang="ko-KR" dirty="0"/>
              <a:t>)</a:t>
            </a:r>
            <a:r>
              <a:rPr lang="ko-KR" altLang="en-US" dirty="0"/>
              <a:t>값이 </a:t>
            </a:r>
            <a:r>
              <a:rPr lang="ko-KR" altLang="en-US" dirty="0">
                <a:solidFill>
                  <a:srgbClr val="FF0000"/>
                </a:solidFill>
              </a:rPr>
              <a:t>저장</a:t>
            </a:r>
            <a:r>
              <a:rPr lang="ko-KR" altLang="en-US" dirty="0"/>
              <a:t>되어 있다고 </a:t>
            </a:r>
            <a:r>
              <a:rPr lang="ko-KR" altLang="en-US" dirty="0" smtClean="0">
                <a:solidFill>
                  <a:srgbClr val="FF0000"/>
                </a:solidFill>
              </a:rPr>
              <a:t>가정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/>
              <a:t>각 </a:t>
            </a:r>
            <a:r>
              <a:rPr lang="ko-KR" altLang="en-US" dirty="0"/>
              <a:t>정점은 </a:t>
            </a:r>
            <a:r>
              <a:rPr lang="ko-KR" altLang="en-US" dirty="0">
                <a:solidFill>
                  <a:srgbClr val="FF0000"/>
                </a:solidFill>
              </a:rPr>
              <a:t>자기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자신</a:t>
            </a:r>
            <a:r>
              <a:rPr lang="ko-KR" altLang="en-US" dirty="0"/>
              <a:t>과 이어진 </a:t>
            </a:r>
            <a:r>
              <a:rPr lang="ko-KR" altLang="en-US" dirty="0" smtClean="0">
                <a:solidFill>
                  <a:srgbClr val="0000CC"/>
                </a:solidFill>
              </a:rPr>
              <a:t>간선</a:t>
            </a:r>
            <a:r>
              <a:rPr lang="ko-KR" altLang="en-US" dirty="0" smtClean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허용</a:t>
            </a:r>
            <a:r>
              <a:rPr lang="ko-KR" altLang="en-US" dirty="0"/>
              <a:t>하지 </a:t>
            </a:r>
            <a:r>
              <a:rPr lang="ko-KR" altLang="en-US" dirty="0">
                <a:solidFill>
                  <a:srgbClr val="FF0000"/>
                </a:solidFill>
              </a:rPr>
              <a:t>않으므로</a:t>
            </a:r>
            <a:r>
              <a:rPr lang="ko-KR" altLang="en-US" dirty="0"/>
              <a:t> 가중치 인접 </a:t>
            </a:r>
            <a:r>
              <a:rPr lang="ko-KR" altLang="en-US" dirty="0" smtClean="0"/>
              <a:t>행렬에서 </a:t>
            </a:r>
            <a:r>
              <a:rPr lang="ko-KR" altLang="en-US" dirty="0" smtClean="0">
                <a:solidFill>
                  <a:srgbClr val="0000CC"/>
                </a:solidFill>
              </a:rPr>
              <a:t>대각선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은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</a:p>
          <a:p>
            <a:pPr lvl="2" eaLnBrk="1" hangingPunct="1"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최적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  <a:r>
              <a:rPr lang="ko-KR" altLang="en-US" dirty="0" smtClean="0"/>
              <a:t>를 찾는 </a:t>
            </a: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CC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시작점</a:t>
            </a:r>
            <a:r>
              <a:rPr lang="ko-KR" altLang="en-US" dirty="0" smtClean="0"/>
              <a:t>에서 다른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까지 </a:t>
            </a:r>
            <a:r>
              <a:rPr lang="ko-KR" altLang="en-US" dirty="0" smtClean="0">
                <a:solidFill>
                  <a:srgbClr val="0000CC"/>
                </a:solidFill>
              </a:rPr>
              <a:t>최적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  <a:r>
              <a:rPr lang="ko-KR" altLang="en-US" dirty="0" smtClean="0"/>
              <a:t>를 구하는 </a:t>
            </a:r>
            <a:r>
              <a:rPr lang="ko-KR" altLang="en-US" dirty="0" err="1" smtClean="0">
                <a:solidFill>
                  <a:srgbClr val="FF0000"/>
                </a:solidFill>
              </a:rPr>
              <a:t>다익스트라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최적 경로 </a:t>
            </a:r>
            <a:r>
              <a:rPr lang="ko-KR" altLang="en-US" dirty="0" smtClean="0">
                <a:solidFill>
                  <a:srgbClr val="FF0000"/>
                </a:solidFill>
              </a:rPr>
              <a:t>알고리즘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모든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다른</a:t>
            </a:r>
            <a:r>
              <a:rPr lang="ko-KR" altLang="en-US" dirty="0" smtClean="0"/>
              <a:t> 모든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까지의 </a:t>
            </a:r>
            <a:r>
              <a:rPr lang="ko-KR" altLang="en-US" dirty="0" smtClean="0">
                <a:solidFill>
                  <a:srgbClr val="0000CC"/>
                </a:solidFill>
              </a:rPr>
              <a:t>최단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  <a:r>
              <a:rPr lang="ko-KR" altLang="en-US" dirty="0" smtClean="0"/>
              <a:t>를 구하는 </a:t>
            </a:r>
            <a:r>
              <a:rPr lang="ko-KR" altLang="en-US" dirty="0" err="1" smtClean="0">
                <a:solidFill>
                  <a:srgbClr val="FF0000"/>
                </a:solidFill>
              </a:rPr>
              <a:t>플로이드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최적 경로 </a:t>
            </a:r>
            <a:r>
              <a:rPr lang="ko-KR" altLang="en-US" dirty="0" smtClean="0">
                <a:solidFill>
                  <a:srgbClr val="FF0000"/>
                </a:solidFill>
              </a:rPr>
              <a:t>알고리즘</a:t>
            </a:r>
            <a:r>
              <a:rPr lang="ko-KR" altLang="en-US" dirty="0" smtClean="0"/>
              <a:t>이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/>
          </a:p>
          <a:p>
            <a:pPr lvl="2" eaLnBrk="1" hangingPunct="1"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70" y="3102752"/>
            <a:ext cx="655272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1907704" y="3388660"/>
            <a:ext cx="648072" cy="5443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1907704" y="4176747"/>
            <a:ext cx="648072" cy="4763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692600" y="927000"/>
              <a:ext cx="502200" cy="2606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240" y="917640"/>
                <a:ext cx="52092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81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 smtClean="0">
                <a:solidFill>
                  <a:srgbClr val="FF0000"/>
                </a:solidFill>
              </a:rPr>
              <a:t>다익스트라</a:t>
            </a:r>
            <a:r>
              <a:rPr lang="en-US" altLang="ko-KR" baseline="30000" dirty="0"/>
              <a:t>Dijkstra</a:t>
            </a:r>
            <a:r>
              <a:rPr lang="ko-KR" altLang="en-US" dirty="0" smtClean="0"/>
              <a:t> </a:t>
            </a:r>
            <a:r>
              <a:rPr lang="ko-KR" altLang="en-US" dirty="0"/>
              <a:t>최단 경로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 eaLnBrk="1" hangingPunct="1"/>
            <a:r>
              <a:rPr lang="ko-KR" altLang="en-US" dirty="0">
                <a:solidFill>
                  <a:srgbClr val="0000CC"/>
                </a:solidFill>
              </a:rPr>
              <a:t>하나</a:t>
            </a:r>
            <a:r>
              <a:rPr lang="ko-KR" altLang="en-US" dirty="0"/>
              <a:t>의 시작 정점에서 </a:t>
            </a:r>
            <a:r>
              <a:rPr lang="ko-KR" altLang="en-US" dirty="0">
                <a:solidFill>
                  <a:srgbClr val="0000CC"/>
                </a:solidFill>
              </a:rPr>
              <a:t>다른</a:t>
            </a:r>
            <a:r>
              <a:rPr lang="ko-KR" altLang="en-US" dirty="0"/>
              <a:t> 정점까지의 </a:t>
            </a:r>
            <a:r>
              <a:rPr lang="ko-KR" altLang="en-US" dirty="0">
                <a:solidFill>
                  <a:srgbClr val="0000CC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를 </a:t>
            </a:r>
            <a:r>
              <a:rPr lang="ko-KR" altLang="en-US" dirty="0" smtClean="0"/>
              <a:t>구함</a:t>
            </a:r>
            <a:endParaRPr lang="en-US" altLang="ko-KR" dirty="0"/>
          </a:p>
          <a:p>
            <a:pPr lvl="2" eaLnBrk="1" hangingPunct="1"/>
            <a:r>
              <a:rPr lang="ko-KR" altLang="en-US" dirty="0" smtClean="0">
                <a:solidFill>
                  <a:srgbClr val="FF0000"/>
                </a:solidFill>
              </a:rPr>
              <a:t>단일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점</a:t>
            </a:r>
            <a:r>
              <a:rPr lang="ko-KR" altLang="en-US" dirty="0" smtClean="0"/>
              <a:t>에서의 </a:t>
            </a:r>
            <a:r>
              <a:rPr lang="ko-KR" altLang="en-US" dirty="0">
                <a:solidFill>
                  <a:srgbClr val="0000CC"/>
                </a:solidFill>
              </a:rPr>
              <a:t>최단 경로</a:t>
            </a:r>
            <a:r>
              <a:rPr lang="en-US" altLang="ko-KR" baseline="30000" dirty="0"/>
              <a:t>One to All Shortest Path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 중 </a:t>
            </a:r>
            <a:r>
              <a:rPr lang="ko-KR" altLang="en-US" dirty="0">
                <a:solidFill>
                  <a:srgbClr val="0000CC"/>
                </a:solidFill>
              </a:rPr>
              <a:t>가장 많이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en-US" altLang="ko-KR" dirty="0" smtClean="0"/>
              <a:t>. </a:t>
            </a:r>
          </a:p>
          <a:p>
            <a:pPr lvl="2" eaLnBrk="1" hangingPunct="1"/>
            <a:r>
              <a:rPr lang="ko-KR" altLang="en-US" dirty="0" err="1" smtClean="0">
                <a:solidFill>
                  <a:srgbClr val="FF0000"/>
                </a:solidFill>
              </a:rPr>
              <a:t>무방향</a:t>
            </a:r>
            <a:r>
              <a:rPr lang="ko-KR" altLang="en-US" dirty="0" smtClean="0"/>
              <a:t> </a:t>
            </a:r>
            <a:r>
              <a:rPr lang="ko-KR" altLang="en-US" dirty="0"/>
              <a:t>그래프나 </a:t>
            </a:r>
            <a:r>
              <a:rPr lang="ko-KR" altLang="en-US" dirty="0">
                <a:solidFill>
                  <a:srgbClr val="FF0000"/>
                </a:solidFill>
              </a:rPr>
              <a:t>방향</a:t>
            </a:r>
            <a:r>
              <a:rPr lang="ko-KR" altLang="en-US" dirty="0"/>
              <a:t> </a:t>
            </a:r>
            <a:r>
              <a:rPr lang="ko-KR" altLang="en-US" dirty="0" smtClean="0"/>
              <a:t>그래프에 </a:t>
            </a:r>
            <a:r>
              <a:rPr lang="ko-KR" altLang="en-US" dirty="0">
                <a:solidFill>
                  <a:srgbClr val="0000CC"/>
                </a:solidFill>
              </a:rPr>
              <a:t>모두 </a:t>
            </a:r>
            <a:r>
              <a:rPr lang="ko-KR" altLang="en-US" dirty="0" smtClean="0">
                <a:solidFill>
                  <a:srgbClr val="0000CC"/>
                </a:solidFill>
              </a:rPr>
              <a:t>적용 가능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 eaLnBrk="1" hangingPunct="1"/>
            <a:endParaRPr lang="en-US" altLang="ko-KR" dirty="0"/>
          </a:p>
          <a:p>
            <a:pPr lvl="2" eaLnBrk="1" hangingPunct="1"/>
            <a:r>
              <a:rPr lang="ko-KR" altLang="en-US" dirty="0" smtClean="0">
                <a:solidFill>
                  <a:srgbClr val="0000CC"/>
                </a:solidFill>
              </a:rPr>
              <a:t>순서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 eaLnBrk="1" hangingPunct="1"/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88" y="2924944"/>
            <a:ext cx="751230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705200" y="958680"/>
              <a:ext cx="438840" cy="2736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840" y="949320"/>
                <a:ext cx="457560" cy="2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2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ko-KR" altLang="en-US" dirty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en-US" altLang="ko-KR" dirty="0" smtClean="0">
                <a:solidFill>
                  <a:srgbClr val="FF0000"/>
                </a:solidFill>
              </a:rPr>
              <a:t>u</a:t>
            </a:r>
            <a:r>
              <a:rPr lang="ko-KR" altLang="en-US" dirty="0"/>
              <a:t>까지의 </a:t>
            </a:r>
            <a:r>
              <a:rPr lang="ko-KR" altLang="en-US" dirty="0">
                <a:solidFill>
                  <a:srgbClr val="0000CC"/>
                </a:solidFill>
              </a:rPr>
              <a:t>최단 경로 </a:t>
            </a:r>
            <a:r>
              <a:rPr lang="en-US" altLang="ko-KR" dirty="0"/>
              <a:t>distance[u]</a:t>
            </a:r>
            <a:r>
              <a:rPr lang="ko-KR" altLang="en-US" dirty="0"/>
              <a:t>를 구해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ko-KR" altLang="en-US" dirty="0"/>
              <a:t>가 </a:t>
            </a:r>
            <a:r>
              <a:rPr lang="ko-KR" altLang="en-US" dirty="0" smtClean="0">
                <a:solidFill>
                  <a:srgbClr val="0000CC"/>
                </a:solidFill>
              </a:rPr>
              <a:t>집합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r>
              <a:rPr lang="ko-KR" altLang="en-US" dirty="0" smtClean="0"/>
              <a:t>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새로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ko-KR" altLang="en-US" dirty="0"/>
              <a:t>에 의해 </a:t>
            </a:r>
            <a:r>
              <a:rPr lang="ko-KR" altLang="en-US" dirty="0" smtClean="0">
                <a:solidFill>
                  <a:srgbClr val="0000CC"/>
                </a:solidFill>
              </a:rPr>
              <a:t>단축</a:t>
            </a:r>
            <a:r>
              <a:rPr lang="ko-KR" altLang="en-US" dirty="0" smtClean="0"/>
              <a:t>되는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가 있는지를 </a:t>
            </a:r>
            <a:r>
              <a:rPr lang="ko-KR" altLang="en-US" dirty="0" smtClean="0">
                <a:solidFill>
                  <a:srgbClr val="0000CC"/>
                </a:solidFill>
              </a:rPr>
              <a:t>확인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en-US" altLang="ko-KR" sz="1300" dirty="0"/>
              <a:t> </a:t>
            </a:r>
            <a:r>
              <a:rPr lang="en-US" altLang="ko-KR" sz="1300" dirty="0" smtClean="0"/>
              <a:t>   </a:t>
            </a:r>
            <a:r>
              <a:rPr lang="ko-KR" altLang="en-US" sz="1300" dirty="0" smtClean="0"/>
              <a:t>즉</a:t>
            </a:r>
            <a:r>
              <a:rPr lang="en-US" altLang="ko-KR" sz="1300" dirty="0"/>
              <a:t>, </a:t>
            </a:r>
            <a:r>
              <a:rPr lang="ko-KR" altLang="en-US" sz="1300" dirty="0"/>
              <a:t>현재 알고 있는 </a:t>
            </a:r>
            <a:r>
              <a:rPr lang="en-US" altLang="ko-KR" sz="1300" dirty="0"/>
              <a:t>distance[</a:t>
            </a:r>
            <a:r>
              <a:rPr lang="en-US" altLang="ko-KR" sz="1300" dirty="0">
                <a:solidFill>
                  <a:srgbClr val="FF0000"/>
                </a:solidFill>
              </a:rPr>
              <a:t>w</a:t>
            </a:r>
            <a:r>
              <a:rPr lang="en-US" altLang="ko-KR" sz="1300" dirty="0"/>
              <a:t>]</a:t>
            </a:r>
            <a:r>
              <a:rPr lang="ko-KR" altLang="en-US" sz="1300" dirty="0"/>
              <a:t>를 </a:t>
            </a:r>
            <a:r>
              <a:rPr lang="ko-KR" altLang="en-US" sz="1300" dirty="0">
                <a:solidFill>
                  <a:srgbClr val="0000CC"/>
                </a:solidFill>
              </a:rPr>
              <a:t>새로</a:t>
            </a:r>
            <a:r>
              <a:rPr lang="ko-KR" altLang="en-US" sz="1300" dirty="0"/>
              <a:t> </a:t>
            </a:r>
            <a:r>
              <a:rPr lang="ko-KR" altLang="en-US" sz="1300" dirty="0">
                <a:solidFill>
                  <a:srgbClr val="FF0000"/>
                </a:solidFill>
              </a:rPr>
              <a:t>추가</a:t>
            </a:r>
            <a:r>
              <a:rPr lang="ko-KR" altLang="en-US" sz="1300" dirty="0"/>
              <a:t>된 </a:t>
            </a:r>
            <a:r>
              <a:rPr lang="ko-KR" altLang="en-US" sz="1300" dirty="0">
                <a:solidFill>
                  <a:srgbClr val="0000CC"/>
                </a:solidFill>
              </a:rPr>
              <a:t>정점</a:t>
            </a:r>
            <a:r>
              <a:rPr lang="ko-KR" altLang="en-US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u</a:t>
            </a:r>
            <a:r>
              <a:rPr lang="ko-KR" altLang="en-US" sz="1300" dirty="0"/>
              <a:t>를 </a:t>
            </a:r>
            <a:r>
              <a:rPr lang="ko-KR" altLang="en-US" sz="1300" dirty="0">
                <a:solidFill>
                  <a:srgbClr val="0000CC"/>
                </a:solidFill>
              </a:rPr>
              <a:t>거쳐서 </a:t>
            </a:r>
            <a:r>
              <a:rPr lang="ko-KR" altLang="en-US" sz="1300" dirty="0" smtClean="0">
                <a:solidFill>
                  <a:srgbClr val="0000CC"/>
                </a:solidFill>
              </a:rPr>
              <a:t>가는 </a:t>
            </a:r>
            <a:r>
              <a:rPr lang="en-US" altLang="ko-KR" sz="1300" dirty="0" smtClean="0"/>
              <a:t>distance[</a:t>
            </a:r>
            <a:r>
              <a:rPr lang="en-US" altLang="ko-KR" sz="1300" dirty="0" smtClean="0">
                <a:solidFill>
                  <a:srgbClr val="FF0000"/>
                </a:solidFill>
              </a:rPr>
              <a:t>u</a:t>
            </a:r>
            <a:r>
              <a:rPr lang="en-US" altLang="ko-KR" sz="1300" dirty="0"/>
              <a:t>]+weight[</a:t>
            </a:r>
            <a:r>
              <a:rPr lang="en-US" altLang="ko-KR" sz="1300" dirty="0">
                <a:solidFill>
                  <a:srgbClr val="FF0000"/>
                </a:solidFill>
              </a:rPr>
              <a:t>u</a:t>
            </a:r>
            <a:r>
              <a:rPr lang="en-US" altLang="ko-KR" sz="1300" dirty="0"/>
              <a:t>][w]</a:t>
            </a:r>
            <a:r>
              <a:rPr lang="ko-KR" altLang="en-US" sz="1300" dirty="0" smtClean="0"/>
              <a:t>를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</a:t>
            </a:r>
            <a:r>
              <a:rPr lang="ko-KR" altLang="en-US" sz="1300" dirty="0" smtClean="0"/>
              <a:t>  </a:t>
            </a:r>
            <a:r>
              <a:rPr lang="ko-KR" altLang="en-US" sz="1300" dirty="0" smtClean="0">
                <a:solidFill>
                  <a:srgbClr val="0000CC"/>
                </a:solidFill>
              </a:rPr>
              <a:t>계산</a:t>
            </a:r>
            <a:r>
              <a:rPr lang="ko-KR" altLang="en-US" sz="1300" dirty="0" smtClean="0"/>
              <a:t>한 </a:t>
            </a:r>
            <a:r>
              <a:rPr lang="ko-KR" altLang="en-US" sz="1300" dirty="0">
                <a:solidFill>
                  <a:srgbClr val="0000CC"/>
                </a:solidFill>
              </a:rPr>
              <a:t>경로</a:t>
            </a:r>
            <a:r>
              <a:rPr lang="ko-KR" altLang="en-US" sz="1300" dirty="0"/>
              <a:t>와 </a:t>
            </a:r>
            <a:r>
              <a:rPr lang="ko-KR" altLang="en-US" sz="1300" dirty="0">
                <a:solidFill>
                  <a:srgbClr val="FF0000"/>
                </a:solidFill>
              </a:rPr>
              <a:t>비교</a:t>
            </a:r>
            <a:r>
              <a:rPr lang="ko-KR" altLang="en-US" sz="1300" dirty="0"/>
              <a:t>해 </a:t>
            </a:r>
            <a:r>
              <a:rPr lang="ko-KR" altLang="en-US" sz="1300" dirty="0">
                <a:solidFill>
                  <a:srgbClr val="0000CC"/>
                </a:solidFill>
              </a:rPr>
              <a:t>경로</a:t>
            </a:r>
            <a:r>
              <a:rPr lang="ko-KR" altLang="en-US" sz="1300" dirty="0"/>
              <a:t>가 </a:t>
            </a:r>
            <a:r>
              <a:rPr lang="ko-KR" altLang="en-US" sz="1300" dirty="0" smtClean="0">
                <a:solidFill>
                  <a:srgbClr val="FF0000"/>
                </a:solidFill>
              </a:rPr>
              <a:t>단축</a:t>
            </a:r>
            <a:r>
              <a:rPr lang="ko-KR" altLang="en-US" sz="1300" dirty="0" smtClean="0"/>
              <a:t>되면 </a:t>
            </a:r>
            <a:r>
              <a:rPr lang="en-US" altLang="ko-KR" sz="1300" dirty="0" smtClean="0"/>
              <a:t>distance[</a:t>
            </a:r>
            <a:r>
              <a:rPr lang="en-US" altLang="ko-KR" sz="1300" dirty="0" smtClean="0">
                <a:solidFill>
                  <a:srgbClr val="FF0000"/>
                </a:solidFill>
              </a:rPr>
              <a:t>w</a:t>
            </a:r>
            <a:r>
              <a:rPr lang="en-US" altLang="ko-KR" sz="1300" dirty="0"/>
              <a:t>]</a:t>
            </a:r>
            <a:r>
              <a:rPr lang="ko-KR" altLang="en-US" sz="1300" dirty="0"/>
              <a:t>를 </a:t>
            </a:r>
            <a:r>
              <a:rPr lang="ko-KR" altLang="en-US" sz="1300" dirty="0">
                <a:solidFill>
                  <a:srgbClr val="0000CC"/>
                </a:solidFill>
              </a:rPr>
              <a:t>단축된</a:t>
            </a:r>
            <a:r>
              <a:rPr lang="ko-KR" altLang="en-US" sz="1300" dirty="0"/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경로</a:t>
            </a:r>
            <a:r>
              <a:rPr lang="ko-KR" altLang="en-US" sz="1300" dirty="0" smtClean="0"/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값</a:t>
            </a:r>
            <a:r>
              <a:rPr lang="ko-KR" altLang="en-US" sz="1300" dirty="0" smtClean="0"/>
              <a:t>으로 </a:t>
            </a:r>
            <a:r>
              <a:rPr lang="ko-KR" altLang="en-US" sz="1300" dirty="0">
                <a:solidFill>
                  <a:srgbClr val="FF0000"/>
                </a:solidFill>
              </a:rPr>
              <a:t>수정</a:t>
            </a:r>
            <a:r>
              <a:rPr lang="ko-KR" altLang="en-US" sz="1300" dirty="0"/>
              <a:t>함으로써 </a:t>
            </a:r>
            <a:r>
              <a:rPr lang="ko-KR" altLang="en-US" sz="1300" dirty="0">
                <a:solidFill>
                  <a:srgbClr val="0000CC"/>
                </a:solidFill>
              </a:rPr>
              <a:t>최단</a:t>
            </a:r>
            <a:r>
              <a:rPr lang="ko-KR" altLang="en-US" sz="1300" dirty="0"/>
              <a:t> </a:t>
            </a:r>
            <a:r>
              <a:rPr lang="ko-KR" altLang="en-US" sz="1300" dirty="0" smtClean="0">
                <a:solidFill>
                  <a:srgbClr val="0000CC"/>
                </a:solidFill>
              </a:rPr>
              <a:t>경로</a:t>
            </a:r>
            <a:r>
              <a:rPr lang="ko-KR" altLang="en-US" sz="1300" dirty="0" smtClean="0"/>
              <a:t>를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en-US" altLang="ko-KR" sz="1300" dirty="0" smtClean="0"/>
              <a:t>  </a:t>
            </a:r>
            <a:r>
              <a:rPr lang="ko-KR" altLang="en-US" sz="1300" dirty="0" smtClean="0"/>
              <a:t> 찾음</a:t>
            </a:r>
            <a:endParaRPr lang="en-US" altLang="ko-KR" sz="1300" dirty="0" smtClean="0"/>
          </a:p>
          <a:p>
            <a:pPr lvl="2" eaLnBrk="1" hangingPunct="1">
              <a:lnSpc>
                <a:spcPct val="150000"/>
              </a:lnSpc>
            </a:pPr>
            <a:endParaRPr lang="en-US" altLang="ko-KR" dirty="0"/>
          </a:p>
          <a:p>
            <a:pPr lvl="2" eaLnBrk="1" hangingPunct="1"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6847131" cy="337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3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29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97880"/>
            <a:ext cx="7992888" cy="40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6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8-26]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그래프 </a:t>
            </a:r>
            <a:r>
              <a:rPr lang="en-US" altLang="ko-KR" dirty="0">
                <a:solidFill>
                  <a:srgbClr val="FF0000"/>
                </a:solidFill>
              </a:rPr>
              <a:t>G11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8-3]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적용해</a:t>
            </a:r>
            <a:r>
              <a:rPr lang="ko-KR" altLang="en-US" dirty="0"/>
              <a:t> 최단 경로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구하는</a:t>
            </a:r>
            <a:r>
              <a:rPr lang="ko-KR" altLang="en-US" dirty="0"/>
              <a:t>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2" eaLnBrk="1" hangingPunct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시작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은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en-US" altLang="ko-KR" dirty="0" smtClean="0"/>
              <a:t>, </a:t>
            </a:r>
            <a:r>
              <a:rPr lang="ko-KR" altLang="en-US" dirty="0"/>
              <a:t>각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옆에 붙은 </a:t>
            </a:r>
            <a:r>
              <a:rPr lang="ko-KR" altLang="en-US" dirty="0">
                <a:solidFill>
                  <a:srgbClr val="FF0000"/>
                </a:solidFill>
              </a:rPr>
              <a:t>숫자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00CC"/>
                </a:solidFill>
              </a:rPr>
              <a:t>시작 정점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에서 각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까지 </a:t>
            </a:r>
            <a:r>
              <a:rPr lang="ko-KR" altLang="en-US" dirty="0">
                <a:solidFill>
                  <a:srgbClr val="FF0000"/>
                </a:solidFill>
              </a:rPr>
              <a:t>도달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거리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의미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CC"/>
                </a:solidFill>
              </a:rPr>
              <a:t>집합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</a:t>
            </a:r>
            <a:r>
              <a:rPr lang="ko-KR" altLang="en-US" dirty="0" smtClean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포함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거리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노란색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>
                <a:solidFill>
                  <a:srgbClr val="0000CC"/>
                </a:solidFill>
              </a:rPr>
              <a:t>단계</a:t>
            </a:r>
            <a:r>
              <a:rPr lang="ko-KR" altLang="en-US" dirty="0"/>
              <a:t>에서 </a:t>
            </a:r>
            <a:r>
              <a:rPr lang="ko-KR" altLang="en-US" dirty="0" smtClean="0"/>
              <a:t>새로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r>
              <a:rPr lang="ko-KR" altLang="en-US" dirty="0" smtClean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과 </a:t>
            </a:r>
            <a:r>
              <a:rPr lang="ko-KR" altLang="en-US" dirty="0" smtClean="0"/>
              <a:t>그로 </a:t>
            </a:r>
            <a:r>
              <a:rPr lang="ko-KR" altLang="en-US" dirty="0"/>
              <a:t>인해 </a:t>
            </a:r>
            <a:r>
              <a:rPr lang="ko-KR" altLang="en-US" dirty="0">
                <a:solidFill>
                  <a:srgbClr val="0000CC"/>
                </a:solidFill>
              </a:rPr>
              <a:t>수정</a:t>
            </a:r>
            <a:r>
              <a:rPr lang="ko-KR" altLang="en-US" dirty="0"/>
              <a:t>된 </a:t>
            </a:r>
            <a:r>
              <a:rPr lang="en-US" altLang="ko-KR" dirty="0" smtClean="0"/>
              <a:t>distance</a:t>
            </a:r>
            <a:r>
              <a:rPr lang="ko-KR" altLang="en-US" dirty="0">
                <a:solidFill>
                  <a:srgbClr val="0000CC"/>
                </a:solidFill>
              </a:rPr>
              <a:t>값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파란색</a:t>
            </a:r>
            <a:r>
              <a:rPr lang="ko-KR" altLang="en-US" dirty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6192688" cy="261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1709786" y="3928482"/>
            <a:ext cx="360040" cy="418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CC"/>
                </a:solidFill>
              </a:rPr>
              <a:t>초기 상태 </a:t>
            </a:r>
            <a:r>
              <a:rPr lang="en-US" altLang="ko-KR" dirty="0" smtClean="0"/>
              <a:t>: </a:t>
            </a:r>
            <a:r>
              <a:rPr lang="ko-KR" altLang="en-US" dirty="0"/>
              <a:t>시작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초기값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설정</a:t>
            </a:r>
            <a:r>
              <a:rPr lang="en-US" altLang="ko-KR" dirty="0" smtClean="0"/>
              <a:t>, </a:t>
            </a:r>
            <a:r>
              <a:rPr lang="ko-KR" altLang="en-US" dirty="0"/>
              <a:t>시작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 smtClean="0"/>
              <a:t>에서의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인접 정점</a:t>
            </a:r>
            <a:r>
              <a:rPr lang="ko-KR" altLang="en-US" dirty="0"/>
              <a:t>에 대한 </a:t>
            </a:r>
            <a:r>
              <a:rPr lang="ko-KR" altLang="en-US" dirty="0" smtClean="0">
                <a:solidFill>
                  <a:srgbClr val="FF0000"/>
                </a:solidFill>
              </a:rPr>
              <a:t>가중치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인접 행렬 </a:t>
            </a:r>
            <a:r>
              <a:rPr lang="en-US" altLang="ko-KR" dirty="0"/>
              <a:t>weight</a:t>
            </a:r>
            <a:r>
              <a:rPr lang="ko-KR" altLang="en-US" dirty="0"/>
              <a:t>에서 구해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 </a:t>
            </a:r>
            <a:r>
              <a:rPr lang="en-US" altLang="ko-KR" dirty="0"/>
              <a:t>distance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pPr marL="627062" lvl="2" indent="0" eaLnBrk="1" hangingPunct="1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초기값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설정</a:t>
            </a: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03" y="2152290"/>
            <a:ext cx="7416824" cy="442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08" y="4293096"/>
            <a:ext cx="314325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① </a:t>
            </a:r>
            <a:r>
              <a:rPr lang="ko-KR" altLang="en-US" dirty="0">
                <a:solidFill>
                  <a:srgbClr val="0000CC"/>
                </a:solidFill>
              </a:rPr>
              <a:t>시작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진출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0000CC"/>
                </a:solidFill>
              </a:rPr>
              <a:t>연결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인접 정점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en-US" altLang="ko-KR" dirty="0"/>
              <a:t> </a:t>
            </a:r>
            <a:r>
              <a:rPr lang="ko-KR" altLang="en-US" dirty="0"/>
              <a:t>중에서 </a:t>
            </a:r>
            <a:r>
              <a:rPr lang="ko-KR" altLang="en-US" dirty="0">
                <a:solidFill>
                  <a:srgbClr val="FF0000"/>
                </a:solidFill>
              </a:rPr>
              <a:t>최단 </a:t>
            </a:r>
            <a:r>
              <a:rPr lang="ko-KR" altLang="en-US" dirty="0" smtClean="0">
                <a:solidFill>
                  <a:srgbClr val="0000CC"/>
                </a:solidFill>
              </a:rPr>
              <a:t>경로</a:t>
            </a:r>
            <a:r>
              <a:rPr lang="ko-KR" altLang="en-US" dirty="0" smtClean="0"/>
              <a:t>인 </a:t>
            </a:r>
            <a:r>
              <a:rPr lang="en-US" altLang="ko-KR" dirty="0" smtClean="0">
                <a:solidFill>
                  <a:srgbClr val="FF0000"/>
                </a:solidFill>
              </a:rPr>
              <a:t>C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새로 </a:t>
            </a:r>
            <a:r>
              <a:rPr lang="ko-KR" altLang="en-US" dirty="0"/>
              <a:t>추가된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에 의해 </a:t>
            </a:r>
            <a:r>
              <a:rPr lang="ko-KR" altLang="en-US" dirty="0">
                <a:solidFill>
                  <a:srgbClr val="0000CC"/>
                </a:solidFill>
              </a:rPr>
              <a:t>단축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가 있는지 </a:t>
            </a:r>
            <a:r>
              <a:rPr lang="ko-KR" altLang="en-US" dirty="0" smtClean="0">
                <a:solidFill>
                  <a:srgbClr val="0000CC"/>
                </a:solidFill>
              </a:rPr>
              <a:t>확인</a:t>
            </a:r>
            <a:r>
              <a:rPr lang="ko-KR" altLang="en-US" dirty="0" smtClean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 </a:t>
            </a:r>
            <a:r>
              <a:rPr lang="en-US" altLang="ko-KR" dirty="0"/>
              <a:t>distance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수정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87624" y="1772816"/>
            <a:ext cx="7268023" cy="3744133"/>
            <a:chOff x="1187624" y="1772816"/>
            <a:chExt cx="7268023" cy="3744133"/>
          </a:xfrm>
        </p:grpSpPr>
        <p:pic>
          <p:nvPicPr>
            <p:cNvPr id="131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772816"/>
              <a:ext cx="7268023" cy="3744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956376" y="1808612"/>
              <a:ext cx="216024" cy="2522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28176" y="2156397"/>
              <a:ext cx="288240" cy="2522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902058" y="2520208"/>
              <a:ext cx="216024" cy="2522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76" y="4813735"/>
            <a:ext cx="3143250" cy="1656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641827"/>
            <a:ext cx="3024336" cy="979821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211960" y="4653136"/>
            <a:ext cx="1224136" cy="1224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172823" y="4268699"/>
            <a:ext cx="455298" cy="36724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3132980" y="3685721"/>
            <a:ext cx="1015683" cy="970847"/>
          </a:xfrm>
          <a:prstGeom prst="straightConnector1">
            <a:avLst/>
          </a:prstGeom>
          <a:ln w="28575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973231" y="3644882"/>
            <a:ext cx="0" cy="93603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22213" y="4772508"/>
            <a:ext cx="932425" cy="8939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②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포함</a:t>
            </a:r>
            <a:r>
              <a:rPr lang="ko-KR" altLang="en-US" dirty="0"/>
              <a:t>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중에서 </a:t>
            </a:r>
            <a:r>
              <a:rPr lang="ko-KR" altLang="en-US" dirty="0">
                <a:solidFill>
                  <a:srgbClr val="0000CC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인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0000CC"/>
                </a:solidFill>
              </a:rPr>
              <a:t>추가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 </a:t>
            </a:r>
            <a:r>
              <a:rPr lang="ko-KR" altLang="en-US" dirty="0">
                <a:solidFill>
                  <a:srgbClr val="0000CC"/>
                </a:solidFill>
              </a:rPr>
              <a:t>추가</a:t>
            </a:r>
            <a:r>
              <a:rPr lang="ko-KR" altLang="en-US" dirty="0"/>
              <a:t>된 정점 </a:t>
            </a:r>
            <a:r>
              <a:rPr lang="en-US" altLang="ko-KR" dirty="0" smtClean="0">
                <a:solidFill>
                  <a:srgbClr val="FF0000"/>
                </a:solidFill>
              </a:rPr>
              <a:t>E</a:t>
            </a:r>
            <a:r>
              <a:rPr lang="ko-KR" altLang="en-US" dirty="0" smtClean="0"/>
              <a:t>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/>
              <a:t>의해 </a:t>
            </a:r>
            <a:r>
              <a:rPr lang="ko-KR" altLang="en-US" dirty="0">
                <a:solidFill>
                  <a:srgbClr val="0000CC"/>
                </a:solidFill>
              </a:rPr>
              <a:t>단축</a:t>
            </a:r>
            <a:r>
              <a:rPr lang="ko-KR" altLang="en-US" dirty="0"/>
              <a:t>되는 경로가 있는지 </a:t>
            </a:r>
            <a:r>
              <a:rPr lang="ko-KR" altLang="en-US" dirty="0">
                <a:solidFill>
                  <a:srgbClr val="0000CC"/>
                </a:solidFill>
              </a:rPr>
              <a:t>확인</a:t>
            </a:r>
            <a:r>
              <a:rPr lang="ko-KR" altLang="en-US" dirty="0"/>
              <a:t>하여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distance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수정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00" y="2348880"/>
            <a:ext cx="7632848" cy="308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55" y="5523789"/>
            <a:ext cx="3152775" cy="1133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4876767"/>
            <a:ext cx="3143250" cy="16561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98310" y="2359448"/>
            <a:ext cx="288032" cy="27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705081" y="3650586"/>
            <a:ext cx="288032" cy="277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003608" y="4797152"/>
            <a:ext cx="2080560" cy="1276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785485" y="4391822"/>
            <a:ext cx="661238" cy="53335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4572000" y="3582188"/>
            <a:ext cx="14930" cy="107631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020107" y="5053986"/>
            <a:ext cx="983541" cy="1044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③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포함</a:t>
            </a:r>
            <a:r>
              <a:rPr lang="ko-KR" altLang="en-US" dirty="0"/>
              <a:t>되지 </a:t>
            </a:r>
            <a:r>
              <a:rPr lang="ko-KR" altLang="en-US" dirty="0">
                <a:solidFill>
                  <a:srgbClr val="FF0000"/>
                </a:solidFill>
              </a:rPr>
              <a:t>않은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중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최단 경로</a:t>
            </a:r>
            <a:r>
              <a:rPr lang="ko-KR" altLang="en-US" dirty="0"/>
              <a:t>인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CC"/>
                </a:solidFill>
              </a:rPr>
              <a:t>새로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 smtClean="0"/>
              <a:t>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의해 </a:t>
            </a:r>
            <a:r>
              <a:rPr lang="ko-KR" altLang="en-US" dirty="0" smtClean="0">
                <a:solidFill>
                  <a:srgbClr val="0000CC"/>
                </a:solidFill>
              </a:rPr>
              <a:t>단축</a:t>
            </a:r>
            <a:r>
              <a:rPr lang="ko-KR" altLang="en-US" dirty="0" smtClean="0"/>
              <a:t>되는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가 있는지 </a:t>
            </a:r>
            <a:r>
              <a:rPr lang="ko-KR" altLang="en-US" dirty="0">
                <a:solidFill>
                  <a:srgbClr val="0000CC"/>
                </a:solidFill>
              </a:rPr>
              <a:t>확인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 </a:t>
            </a:r>
            <a:r>
              <a:rPr lang="en-US" altLang="ko-KR" dirty="0" smtClean="0"/>
              <a:t>distance</a:t>
            </a:r>
            <a:r>
              <a:rPr lang="ko-KR" altLang="en-US" dirty="0">
                <a:solidFill>
                  <a:srgbClr val="FF0000"/>
                </a:solidFill>
              </a:rPr>
              <a:t>값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수정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6" y="2244053"/>
            <a:ext cx="7920880" cy="325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5643835"/>
            <a:ext cx="3240360" cy="11274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76404" y="2321721"/>
            <a:ext cx="288032" cy="27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974926" y="4794398"/>
            <a:ext cx="2080560" cy="1276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80573" y="3249789"/>
            <a:ext cx="621646" cy="5395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100509" y="2996952"/>
            <a:ext cx="1080120" cy="1377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dirty="0"/>
              <a:t>그래프 관련 용어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ko-KR" altLang="en-US" dirty="0"/>
              <a:t>그래프</a:t>
            </a:r>
            <a:r>
              <a:rPr lang="ko-KR" altLang="en-US" dirty="0">
                <a:solidFill>
                  <a:schemeClr val="tx1"/>
                </a:solidFill>
              </a:rPr>
              <a:t>에서</a:t>
            </a:r>
            <a:r>
              <a:rPr lang="ko-KR" altLang="en-US" dirty="0"/>
              <a:t> 두 정점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ko-KR" altLang="en-US" dirty="0"/>
              <a:t>과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/>
              <a:t>를 연결</a:t>
            </a:r>
            <a:r>
              <a:rPr lang="ko-KR" altLang="en-US" dirty="0">
                <a:solidFill>
                  <a:schemeClr val="tx1"/>
                </a:solidFill>
              </a:rPr>
              <a:t>하는</a:t>
            </a:r>
            <a:r>
              <a:rPr lang="ko-KR" altLang="en-US" dirty="0"/>
              <a:t> 간선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en-US" altLang="ko-KR" dirty="0"/>
              <a:t>)</a:t>
            </a:r>
            <a:r>
              <a:rPr lang="ko-KR" altLang="en-US" dirty="0"/>
              <a:t>가 있을 때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</a:t>
            </a:r>
            <a:r>
              <a:rPr lang="ko-KR" altLang="en-US" dirty="0">
                <a:solidFill>
                  <a:srgbClr val="FF0000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ko-KR" altLang="en-US" dirty="0"/>
              <a:t>와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인접</a:t>
            </a:r>
            <a:r>
              <a:rPr lang="en-US" altLang="ko-KR" dirty="0"/>
              <a:t>(</a:t>
            </a:r>
            <a:r>
              <a:rPr lang="en-US" altLang="ko-KR" baseline="30000" dirty="0"/>
              <a:t>adjacent</a:t>
            </a:r>
            <a:r>
              <a:rPr lang="en-US" altLang="ko-KR" dirty="0"/>
              <a:t>)</a:t>
            </a:r>
            <a:r>
              <a:rPr lang="ko-KR" altLang="en-US" dirty="0">
                <a:solidFill>
                  <a:schemeClr val="tx1"/>
                </a:solidFill>
              </a:rPr>
              <a:t>되어 있다고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간선 </a:t>
            </a:r>
            <a:r>
              <a:rPr lang="en-US" altLang="ko-KR" dirty="0">
                <a:solidFill>
                  <a:srgbClr val="FF0000"/>
                </a:solidFill>
              </a:rPr>
              <a:t>(V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 smtClean="0">
                <a:solidFill>
                  <a:srgbClr val="FF0000"/>
                </a:solidFill>
              </a:rPr>
              <a:t>j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는 정점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baseline="-25000" dirty="0">
                <a:solidFill>
                  <a:srgbClr val="FF0000"/>
                </a:solidFill>
              </a:rPr>
              <a:t>i</a:t>
            </a:r>
            <a:r>
              <a:rPr lang="ko-KR" altLang="en-US" dirty="0"/>
              <a:t>와 </a:t>
            </a:r>
            <a:r>
              <a:rPr lang="en-US" altLang="ko-KR" dirty="0" err="1">
                <a:solidFill>
                  <a:srgbClr val="FF0000"/>
                </a:solidFill>
              </a:rPr>
              <a:t>V</a:t>
            </a:r>
            <a:r>
              <a:rPr lang="en-US" altLang="ko-KR" baseline="-25000" dirty="0" err="1">
                <a:solidFill>
                  <a:srgbClr val="FF0000"/>
                </a:solidFill>
              </a:rPr>
              <a:t>j</a:t>
            </a:r>
            <a:r>
              <a:rPr lang="ko-KR" altLang="en-US" dirty="0" smtClean="0"/>
              <a:t>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부속</a:t>
            </a:r>
            <a:r>
              <a:rPr lang="en-US" altLang="ko-KR" dirty="0"/>
              <a:t>(</a:t>
            </a:r>
            <a:r>
              <a:rPr lang="en-US" altLang="ko-KR" baseline="30000" dirty="0"/>
              <a:t>incident</a:t>
            </a:r>
            <a:r>
              <a:rPr lang="en-US" altLang="ko-KR" dirty="0"/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되어있다고</a:t>
            </a:r>
            <a:r>
              <a:rPr lang="ko-KR" altLang="en-US" dirty="0" smtClean="0"/>
              <a:t> 함</a:t>
            </a:r>
            <a:endParaRPr lang="en-US" altLang="ko-KR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그래프 </a:t>
            </a:r>
            <a:r>
              <a:rPr lang="en-US" altLang="ko-KR" dirty="0" smtClean="0">
                <a:solidFill>
                  <a:srgbClr val="FF0000"/>
                </a:solidFill>
              </a:rPr>
              <a:t>G1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인접</a:t>
            </a:r>
            <a:r>
              <a:rPr lang="ko-KR" altLang="en-US" dirty="0"/>
              <a:t>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부속</a:t>
            </a:r>
            <a:r>
              <a:rPr lang="ko-KR" altLang="en-US" dirty="0" smtClean="0"/>
              <a:t>되어 있는 </a:t>
            </a:r>
            <a:r>
              <a:rPr lang="ko-KR" altLang="en-US" dirty="0">
                <a:solidFill>
                  <a:srgbClr val="0000CC"/>
                </a:solidFill>
              </a:rPr>
              <a:t>간선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A,B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A,D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dirty="0" smtClean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그래프의 구조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81438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/>
              <a:t>④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포함되지 않은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중에서 </a:t>
            </a:r>
            <a:r>
              <a:rPr lang="ko-KR" altLang="en-US" dirty="0">
                <a:solidFill>
                  <a:srgbClr val="0000CC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인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집합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이로써 </a:t>
            </a:r>
            <a:r>
              <a:rPr lang="ko-KR" altLang="en-US" dirty="0"/>
              <a:t>모든 </a:t>
            </a:r>
            <a:r>
              <a:rPr lang="ko-KR" altLang="en-US" dirty="0" smtClean="0">
                <a:solidFill>
                  <a:srgbClr val="0000CC"/>
                </a:solidFill>
              </a:rPr>
              <a:t>정점</a:t>
            </a:r>
            <a:r>
              <a:rPr lang="ko-KR" altLang="en-US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ko-KR" altLang="en-US" dirty="0"/>
              <a:t>집합 </a:t>
            </a:r>
            <a:r>
              <a:rPr lang="en-US" altLang="ko-KR" dirty="0" smtClean="0">
                <a:solidFill>
                  <a:srgbClr val="0000CC"/>
                </a:solidFill>
              </a:rPr>
              <a:t>S</a:t>
            </a:r>
            <a:r>
              <a:rPr lang="ko-KR" altLang="en-US" dirty="0" smtClean="0"/>
              <a:t>에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되었으므로 </a:t>
            </a:r>
            <a:r>
              <a:rPr lang="ko-KR" altLang="en-US" dirty="0">
                <a:solidFill>
                  <a:srgbClr val="0000CC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완성</a:t>
            </a:r>
            <a:r>
              <a:rPr lang="ko-KR" altLang="en-US" dirty="0" smtClean="0"/>
              <a:t>됨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28" y="1700808"/>
            <a:ext cx="7614328" cy="262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31" y="3935056"/>
            <a:ext cx="3060749" cy="259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6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smtClean="0"/>
              <a:t>다익스트라 최단 경로 구하기 프로그램 </a:t>
            </a:r>
            <a:r>
              <a:rPr lang="en-US" altLang="ko-KR" smtClean="0"/>
              <a:t>: </a:t>
            </a:r>
            <a:r>
              <a:rPr lang="ko-KR" altLang="en-US" smtClean="0">
                <a:solidFill>
                  <a:srgbClr val="0070C0"/>
                </a:solidFill>
              </a:rPr>
              <a:t>교재 </a:t>
            </a:r>
            <a:r>
              <a:rPr lang="en-US" altLang="ko-KR" smtClean="0">
                <a:solidFill>
                  <a:srgbClr val="0070C0"/>
                </a:solidFill>
              </a:rPr>
              <a:t>475p</a:t>
            </a:r>
            <a:endParaRPr lang="ko-KR" altLang="en-US" smtClean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smtClean="0"/>
              <a:t>실행 결과</a:t>
            </a:r>
            <a:endParaRPr lang="en-US" altLang="ko-KR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4790628" cy="48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 err="1" smtClean="0">
                <a:solidFill>
                  <a:srgbClr val="FF0000"/>
                </a:solidFill>
              </a:rPr>
              <a:t>플로이드</a:t>
            </a:r>
            <a:r>
              <a:rPr lang="en-US" altLang="ko-KR" baseline="30000" dirty="0"/>
              <a:t>Floyd</a:t>
            </a:r>
            <a:r>
              <a:rPr lang="ko-KR" altLang="en-US" dirty="0" smtClean="0"/>
              <a:t> </a:t>
            </a:r>
            <a:r>
              <a:rPr lang="ko-KR" altLang="en-US" dirty="0"/>
              <a:t>최단 경로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모든</a:t>
            </a:r>
            <a:r>
              <a:rPr lang="ko-KR" altLang="en-US" dirty="0"/>
              <a:t> 정점 </a:t>
            </a:r>
            <a:r>
              <a:rPr lang="ko-KR" altLang="en-US" dirty="0">
                <a:solidFill>
                  <a:schemeClr val="tx1"/>
                </a:solidFill>
              </a:rPr>
              <a:t>사이의</a:t>
            </a:r>
            <a:r>
              <a:rPr lang="ko-KR" altLang="en-US" dirty="0"/>
              <a:t> 최단 경로</a:t>
            </a:r>
            <a:r>
              <a:rPr lang="en-US" altLang="ko-KR" baseline="30000" dirty="0"/>
              <a:t>All to All Shortest Path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구한</a:t>
            </a:r>
            <a:r>
              <a:rPr lang="ko-KR" altLang="en-US" dirty="0" smtClean="0"/>
              <a:t> 것</a:t>
            </a:r>
            <a:endParaRPr lang="en-US" altLang="ko-KR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ko-KR" dirty="0" smtClean="0"/>
              <a:t>k-</a:t>
            </a:r>
            <a:r>
              <a:rPr lang="ko-KR" altLang="en-US" dirty="0"/>
              <a:t>최단 </a:t>
            </a:r>
            <a:r>
              <a:rPr lang="ko-KR" altLang="en-US" dirty="0" smtClean="0"/>
              <a:t>경로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플로이드</a:t>
            </a:r>
            <a:r>
              <a:rPr lang="ko-KR" altLang="en-US" dirty="0" smtClean="0"/>
              <a:t> 최단 경로 알고리즘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r>
              <a:rPr lang="ko-KR" altLang="en-US" dirty="0" smtClean="0"/>
              <a:t> 만든 </a:t>
            </a:r>
            <a:r>
              <a:rPr lang="ko-KR" altLang="en-US" dirty="0"/>
              <a:t>최단 </a:t>
            </a:r>
            <a:r>
              <a:rPr lang="ko-KR" altLang="en-US" dirty="0" smtClean="0"/>
              <a:t>경로 </a:t>
            </a:r>
            <a:endParaRPr lang="en-US" altLang="ko-KR" dirty="0"/>
          </a:p>
          <a:p>
            <a:pPr eaLnBrk="1" hangingPunct="1"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344816" cy="391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851360" y="1022400"/>
              <a:ext cx="552960" cy="3495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2000" y="1013040"/>
                <a:ext cx="57168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9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7" lvl="1" indent="0">
              <a:buNone/>
            </a:pP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358"/>
            <a:ext cx="830788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8-26]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ko-KR" altLang="en-US" dirty="0"/>
              <a:t> 그래프 </a:t>
            </a:r>
            <a:r>
              <a:rPr lang="en-US" altLang="ko-KR" dirty="0" smtClean="0">
                <a:solidFill>
                  <a:srgbClr val="FF0000"/>
                </a:solidFill>
              </a:rPr>
              <a:t>G11</a:t>
            </a:r>
            <a:r>
              <a:rPr lang="ko-KR" altLang="en-US" dirty="0" smtClean="0"/>
              <a:t>의 최단 </a:t>
            </a:r>
            <a:r>
              <a:rPr lang="ko-KR" altLang="en-US" dirty="0"/>
              <a:t>경로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ko-KR" altLang="en-US" dirty="0"/>
              <a:t> 구하는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G11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/>
              <a:t>A, B, C, D, E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FF0000"/>
                </a:solidFill>
              </a:rPr>
              <a:t>k</a:t>
            </a:r>
            <a:r>
              <a:rPr lang="ko-KR" altLang="en-US" dirty="0"/>
              <a:t>의 </a:t>
            </a:r>
            <a:r>
              <a:rPr lang="en-US" altLang="ko-KR" dirty="0"/>
              <a:t>0, 1, 2, 3, 4</a:t>
            </a:r>
            <a:r>
              <a:rPr lang="ko-KR" altLang="en-US" dirty="0"/>
              <a:t>에 </a:t>
            </a:r>
            <a:r>
              <a:rPr lang="ko-KR" altLang="en-US" dirty="0" smtClean="0">
                <a:solidFill>
                  <a:srgbClr val="0000CC"/>
                </a:solidFill>
              </a:rPr>
              <a:t>대응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27062" lvl="2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CC"/>
                </a:solidFill>
              </a:rPr>
              <a:t>초기 </a:t>
            </a:r>
            <a:r>
              <a:rPr lang="ko-KR" altLang="en-US" dirty="0">
                <a:solidFill>
                  <a:srgbClr val="0000CC"/>
                </a:solidFill>
              </a:rPr>
              <a:t>상태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-1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00CC"/>
                </a:solidFill>
              </a:rPr>
              <a:t>인접 행렬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배열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에 </a:t>
            </a:r>
            <a:r>
              <a:rPr lang="ko-KR" altLang="en-US" dirty="0">
                <a:solidFill>
                  <a:srgbClr val="0000CC"/>
                </a:solidFill>
              </a:rPr>
              <a:t>복사</a:t>
            </a:r>
            <a:r>
              <a:rPr lang="ko-KR" altLang="en-US" dirty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초기화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630037"/>
            <a:ext cx="2734419" cy="195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55272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 smtClean="0"/>
              <a:t>①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 : </a:t>
            </a:r>
            <a:r>
              <a:rPr lang="ko-KR" altLang="en-US" dirty="0">
                <a:solidFill>
                  <a:srgbClr val="0000CC"/>
                </a:solidFill>
              </a:rPr>
              <a:t>두 정점 </a:t>
            </a:r>
            <a:r>
              <a:rPr lang="ko-KR" altLang="en-US" dirty="0"/>
              <a:t>사이의 </a:t>
            </a:r>
            <a:r>
              <a:rPr lang="ko-KR" altLang="en-US" dirty="0">
                <a:solidFill>
                  <a:srgbClr val="FF0000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경로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거쳐서</a:t>
            </a:r>
            <a:r>
              <a:rPr lang="ko-KR" altLang="en-US" dirty="0"/>
              <a:t> 가는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고려</a:t>
            </a:r>
            <a:r>
              <a:rPr lang="ko-KR" altLang="en-US" dirty="0" smtClean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수정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82" y="1340768"/>
            <a:ext cx="7197599" cy="14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6876256" y="184482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740352" y="184482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012160" y="2060848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668035" y="2069901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672563" y="2350281"/>
            <a:ext cx="61920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96443" y="2350281"/>
            <a:ext cx="61920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903852" y="2636912"/>
            <a:ext cx="61920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626255" y="2636912"/>
            <a:ext cx="61920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245" y="3074829"/>
            <a:ext cx="2386422" cy="160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706" y="4777268"/>
            <a:ext cx="2475222" cy="153205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418249" y="3366046"/>
            <a:ext cx="3412475" cy="2230846"/>
            <a:chOff x="4418249" y="3366046"/>
            <a:chExt cx="3412475" cy="2230846"/>
          </a:xfrm>
        </p:grpSpPr>
        <p:grpSp>
          <p:nvGrpSpPr>
            <p:cNvPr id="16" name="그룹 15"/>
            <p:cNvGrpSpPr/>
            <p:nvPr/>
          </p:nvGrpSpPr>
          <p:grpSpPr>
            <a:xfrm>
              <a:off x="4418249" y="3366046"/>
              <a:ext cx="3412475" cy="2230846"/>
              <a:chOff x="4418249" y="3366046"/>
              <a:chExt cx="3412475" cy="223084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8249" y="3366046"/>
                <a:ext cx="3412475" cy="2223265"/>
              </a:xfrm>
              <a:prstGeom prst="rect">
                <a:avLst/>
              </a:prstGeom>
            </p:spPr>
          </p:pic>
          <p:cxnSp>
            <p:nvCxnSpPr>
              <p:cNvPr id="17" name="직선 화살표 연결선 16"/>
              <p:cNvCxnSpPr/>
              <p:nvPr/>
            </p:nvCxnSpPr>
            <p:spPr>
              <a:xfrm>
                <a:off x="5037451" y="4077104"/>
                <a:ext cx="0" cy="2880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/>
              <p:nvPr/>
            </p:nvCxnSpPr>
            <p:spPr>
              <a:xfrm flipH="1" flipV="1">
                <a:off x="6038133" y="3855548"/>
                <a:ext cx="1341605" cy="113077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6190904" y="5452841"/>
                <a:ext cx="1036063" cy="413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7" name="잉크 26"/>
                  <p14:cNvContentPartPr/>
                  <p14:nvPr/>
                </p14:nvContentPartPr>
                <p14:xfrm>
                  <a:off x="6519554" y="4193117"/>
                  <a:ext cx="492211" cy="1403775"/>
                </p14:xfrm>
              </p:contentPart>
            </mc:Choice>
            <mc:Fallback xmlns="">
              <p:pic>
                <p:nvPicPr>
                  <p:cNvPr id="27" name="잉크 26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510192" y="4183756"/>
                    <a:ext cx="510934" cy="1422497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5" name="직선 화살표 연결선 24"/>
            <p:cNvCxnSpPr/>
            <p:nvPr/>
          </p:nvCxnSpPr>
          <p:spPr>
            <a:xfrm flipH="1" flipV="1">
              <a:off x="5354998" y="4477678"/>
              <a:ext cx="2057406" cy="61832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5419316" y="4620347"/>
              <a:ext cx="1888988" cy="545310"/>
            </a:xfrm>
            <a:prstGeom prst="straightConnector1">
              <a:avLst/>
            </a:prstGeom>
            <a:ln w="28575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5307144" y="3869408"/>
              <a:ext cx="508056" cy="48788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5292076" y="4657010"/>
              <a:ext cx="581732" cy="465710"/>
            </a:xfrm>
            <a:prstGeom prst="straightConnector1">
              <a:avLst/>
            </a:prstGeom>
            <a:ln w="28575">
              <a:solidFill>
                <a:srgbClr val="0000C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8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en-US" altLang="ko-KR" dirty="0" smtClean="0"/>
              <a:t>② </a:t>
            </a:r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0</a:t>
            </a:r>
            <a:r>
              <a:rPr lang="ko-KR" altLang="en-US" dirty="0"/>
              <a:t>에서 구한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정점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FF0000"/>
                </a:solidFill>
              </a:rPr>
              <a:t>거쳐서</a:t>
            </a:r>
            <a:r>
              <a:rPr lang="ko-KR" altLang="en-US" dirty="0"/>
              <a:t> 가는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고려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CC"/>
                </a:solidFill>
              </a:rPr>
              <a:t>최단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수정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84" y="1314604"/>
            <a:ext cx="7134175" cy="156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6876256" y="184482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740352" y="1844824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048664" y="2186758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668035" y="2169068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29375" y="2492896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740352" y="2492896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936047" y="2866743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529178" y="2857690"/>
            <a:ext cx="432048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1" y="3074943"/>
            <a:ext cx="2449931" cy="3571875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2915816" y="5260068"/>
            <a:ext cx="288032" cy="273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915816" y="5684110"/>
            <a:ext cx="288032" cy="273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123728" y="4483440"/>
            <a:ext cx="288032" cy="273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84859" y="4490902"/>
            <a:ext cx="288032" cy="273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61857" y="3685721"/>
            <a:ext cx="3412475" cy="2363760"/>
            <a:chOff x="4661857" y="3685721"/>
            <a:chExt cx="3412475" cy="2363760"/>
          </a:xfrm>
        </p:grpSpPr>
        <p:grpSp>
          <p:nvGrpSpPr>
            <p:cNvPr id="44" name="그룹 43"/>
            <p:cNvGrpSpPr/>
            <p:nvPr/>
          </p:nvGrpSpPr>
          <p:grpSpPr>
            <a:xfrm>
              <a:off x="4661857" y="3685721"/>
              <a:ext cx="3412475" cy="2363760"/>
              <a:chOff x="4418249" y="3233132"/>
              <a:chExt cx="3412475" cy="2363760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4418249" y="3233132"/>
                <a:ext cx="3412475" cy="2363760"/>
                <a:chOff x="4418249" y="3233132"/>
                <a:chExt cx="3412475" cy="2363760"/>
              </a:xfrm>
            </p:grpSpPr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18249" y="3366046"/>
                  <a:ext cx="3412475" cy="2223265"/>
                </a:xfrm>
                <a:prstGeom prst="rect">
                  <a:avLst/>
                </a:prstGeom>
              </p:spPr>
            </p:pic>
            <p:cxnSp>
              <p:nvCxnSpPr>
                <p:cNvPr id="56" name="직선 화살표 연결선 55"/>
                <p:cNvCxnSpPr/>
                <p:nvPr/>
              </p:nvCxnSpPr>
              <p:spPr>
                <a:xfrm>
                  <a:off x="5037451" y="407710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/>
                <p:cNvCxnSpPr/>
                <p:nvPr/>
              </p:nvCxnSpPr>
              <p:spPr>
                <a:xfrm flipH="1" flipV="1">
                  <a:off x="6038133" y="3855548"/>
                  <a:ext cx="1341605" cy="113077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/>
                <p:cNvCxnSpPr/>
                <p:nvPr/>
              </p:nvCxnSpPr>
              <p:spPr>
                <a:xfrm flipH="1">
                  <a:off x="6190904" y="5452841"/>
                  <a:ext cx="1036063" cy="413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59" name="잉크 58"/>
                    <p14:cNvContentPartPr/>
                    <p14:nvPr/>
                  </p14:nvContentPartPr>
                  <p14:xfrm>
                    <a:off x="6519554" y="4193117"/>
                    <a:ext cx="492211" cy="1403775"/>
                  </p14:xfrm>
                </p:contentPart>
              </mc:Choice>
              <mc:Fallback xmlns="">
                <p:pic>
                  <p:nvPicPr>
                    <p:cNvPr id="59" name="잉크 58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510192" y="4183756"/>
                      <a:ext cx="510934" cy="1422497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60" name="직선 화살표 연결선 59"/>
                <p:cNvCxnSpPr/>
                <p:nvPr/>
              </p:nvCxnSpPr>
              <p:spPr>
                <a:xfrm>
                  <a:off x="6021080" y="3233132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직선 화살표 연결선 45"/>
              <p:cNvCxnSpPr/>
              <p:nvPr/>
            </p:nvCxnSpPr>
            <p:spPr>
              <a:xfrm flipH="1" flipV="1">
                <a:off x="5354998" y="4477678"/>
                <a:ext cx="2057406" cy="6183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/>
              <p:nvPr/>
            </p:nvCxnSpPr>
            <p:spPr>
              <a:xfrm flipH="1" flipV="1">
                <a:off x="5419316" y="4620347"/>
                <a:ext cx="1888988" cy="545310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 flipV="1">
                <a:off x="5307144" y="3869408"/>
                <a:ext cx="508056" cy="4878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/>
              <p:nvPr/>
            </p:nvCxnSpPr>
            <p:spPr>
              <a:xfrm>
                <a:off x="5292076" y="4657010"/>
                <a:ext cx="581732" cy="465710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화살표 연결선 21"/>
            <p:cNvCxnSpPr/>
            <p:nvPr/>
          </p:nvCxnSpPr>
          <p:spPr>
            <a:xfrm flipV="1">
              <a:off x="6525090" y="3996062"/>
              <a:ext cx="932425" cy="8939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6405327" y="4375369"/>
              <a:ext cx="0" cy="1097329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V="1">
              <a:off x="5399796" y="4088195"/>
              <a:ext cx="566392" cy="531747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35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③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2</a:t>
            </a:r>
            <a:r>
              <a:rPr lang="en-US" altLang="ko-KR" baseline="30000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1</a:t>
            </a:r>
            <a:r>
              <a:rPr lang="ko-KR" altLang="en-US" dirty="0"/>
              <a:t>에서 구한 경로와 정점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로 거쳐서 가는 경로를 </a:t>
            </a:r>
            <a:r>
              <a:rPr lang="ko-KR" altLang="en-US" dirty="0" smtClean="0">
                <a:solidFill>
                  <a:srgbClr val="FF0000"/>
                </a:solidFill>
              </a:rPr>
              <a:t>고려</a:t>
            </a:r>
            <a:r>
              <a:rPr lang="ko-KR" altLang="en-US" dirty="0" smtClean="0"/>
              <a:t>하여 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 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신장 트리와 최소 비용 신장 트리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79" y="1336251"/>
            <a:ext cx="6183359" cy="214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33" y="2627931"/>
            <a:ext cx="1915964" cy="279337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6" y="5467963"/>
            <a:ext cx="1890722" cy="1271970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1907704" y="5679527"/>
            <a:ext cx="240568" cy="21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512216" y="5679527"/>
            <a:ext cx="240568" cy="21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793796" y="5679527"/>
            <a:ext cx="240568" cy="21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793796" y="5885972"/>
            <a:ext cx="240568" cy="21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907704" y="6447300"/>
            <a:ext cx="240568" cy="21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6042728" y="1519365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818163" y="1519365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039319" y="1962097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814754" y="1962097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039319" y="2408226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6814754" y="2408226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39319" y="2834830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814754" y="2834830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039319" y="3275931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814754" y="3275931"/>
            <a:ext cx="501942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4233454" y="3940288"/>
            <a:ext cx="3412475" cy="2527042"/>
            <a:chOff x="4661857" y="3685721"/>
            <a:chExt cx="3412475" cy="2527042"/>
          </a:xfrm>
        </p:grpSpPr>
        <p:grpSp>
          <p:nvGrpSpPr>
            <p:cNvPr id="46" name="그룹 45"/>
            <p:cNvGrpSpPr/>
            <p:nvPr/>
          </p:nvGrpSpPr>
          <p:grpSpPr>
            <a:xfrm>
              <a:off x="4661857" y="3685721"/>
              <a:ext cx="3412475" cy="2527042"/>
              <a:chOff x="4418249" y="3233132"/>
              <a:chExt cx="3412475" cy="2527042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4418249" y="3233132"/>
                <a:ext cx="3412475" cy="2527042"/>
                <a:chOff x="4418249" y="3233132"/>
                <a:chExt cx="3412475" cy="2527042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8249" y="3366046"/>
                  <a:ext cx="3412475" cy="2223265"/>
                </a:xfrm>
                <a:prstGeom prst="rect">
                  <a:avLst/>
                </a:prstGeom>
              </p:spPr>
            </p:pic>
            <p:cxnSp>
              <p:nvCxnSpPr>
                <p:cNvPr id="77" name="직선 화살표 연결선 76"/>
                <p:cNvCxnSpPr/>
                <p:nvPr/>
              </p:nvCxnSpPr>
              <p:spPr>
                <a:xfrm>
                  <a:off x="5037451" y="407710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/>
                <p:cNvCxnSpPr/>
                <p:nvPr/>
              </p:nvCxnSpPr>
              <p:spPr>
                <a:xfrm flipH="1" flipV="1">
                  <a:off x="6038133" y="3855548"/>
                  <a:ext cx="1341605" cy="113077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화살표 연결선 80"/>
                <p:cNvCxnSpPr/>
                <p:nvPr/>
              </p:nvCxnSpPr>
              <p:spPr>
                <a:xfrm>
                  <a:off x="6021080" y="3233132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/>
                <p:cNvCxnSpPr/>
                <p:nvPr/>
              </p:nvCxnSpPr>
              <p:spPr>
                <a:xfrm flipV="1">
                  <a:off x="5980931" y="547217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직선 화살표 연결선 71"/>
              <p:cNvCxnSpPr/>
              <p:nvPr/>
            </p:nvCxnSpPr>
            <p:spPr>
              <a:xfrm flipV="1">
                <a:off x="5919208" y="3950824"/>
                <a:ext cx="16202" cy="110580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/>
              <p:cNvCxnSpPr/>
              <p:nvPr/>
            </p:nvCxnSpPr>
            <p:spPr>
              <a:xfrm flipV="1">
                <a:off x="6188651" y="4000349"/>
                <a:ext cx="1180890" cy="1118890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/>
              <p:cNvCxnSpPr/>
              <p:nvPr/>
            </p:nvCxnSpPr>
            <p:spPr>
              <a:xfrm>
                <a:off x="5245944" y="4660647"/>
                <a:ext cx="554772" cy="5076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/>
              <p:cNvCxnSpPr/>
              <p:nvPr/>
            </p:nvCxnSpPr>
            <p:spPr>
              <a:xfrm>
                <a:off x="5320464" y="4642189"/>
                <a:ext cx="553344" cy="480531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화살표 연결선 82"/>
              <p:cNvCxnSpPr/>
              <p:nvPr/>
            </p:nvCxnSpPr>
            <p:spPr>
              <a:xfrm flipH="1">
                <a:off x="6115797" y="4028758"/>
                <a:ext cx="17378" cy="107140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/>
              <p:cNvCxnSpPr/>
              <p:nvPr/>
            </p:nvCxnSpPr>
            <p:spPr>
              <a:xfrm>
                <a:off x="6249179" y="5174937"/>
                <a:ext cx="1045567" cy="3879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/>
              <p:cNvCxnSpPr/>
              <p:nvPr/>
            </p:nvCxnSpPr>
            <p:spPr>
              <a:xfrm flipH="1">
                <a:off x="6224114" y="5447942"/>
                <a:ext cx="1045567" cy="3879"/>
              </a:xfrm>
              <a:prstGeom prst="straightConnector1">
                <a:avLst/>
              </a:prstGeom>
              <a:ln w="28575">
                <a:solidFill>
                  <a:srgbClr val="F8A66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/>
              <p:cNvCxnSpPr/>
              <p:nvPr/>
            </p:nvCxnSpPr>
            <p:spPr>
              <a:xfrm flipV="1">
                <a:off x="6235283" y="4000349"/>
                <a:ext cx="615" cy="1022294"/>
              </a:xfrm>
              <a:prstGeom prst="straightConnector1">
                <a:avLst/>
              </a:prstGeom>
              <a:ln w="28575">
                <a:solidFill>
                  <a:srgbClr val="F8A66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화살표 연결선 55"/>
            <p:cNvCxnSpPr/>
            <p:nvPr/>
          </p:nvCxnSpPr>
          <p:spPr>
            <a:xfrm flipV="1">
              <a:off x="6438729" y="5783699"/>
              <a:ext cx="1061869" cy="8134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>
              <a:off x="5371827" y="5229170"/>
              <a:ext cx="512742" cy="511223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00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ko-KR" altLang="en-US" dirty="0" smtClean="0"/>
              <a:t>④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 : A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에서 구한 경로와 정점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로 거쳐서 가는 경로를 고려하여 </a:t>
            </a:r>
            <a:r>
              <a:rPr lang="ko-KR" altLang="en-US" dirty="0" smtClean="0"/>
              <a:t>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.</a:t>
            </a:r>
          </a:p>
          <a:p>
            <a:pPr marL="627062" lvl="2" indent="0" eaLnBrk="1" hangingPunct="1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정점</a:t>
            </a:r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ko-KR" altLang="en-US" dirty="0"/>
              <a:t>를 추가로 거쳐가는 경우에 </a:t>
            </a:r>
            <a:r>
              <a:rPr lang="ko-KR" altLang="en-US" dirty="0">
                <a:solidFill>
                  <a:srgbClr val="FF0000"/>
                </a:solidFill>
              </a:rPr>
              <a:t>단축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0000CC"/>
                </a:solidFill>
              </a:rPr>
              <a:t>경로</a:t>
            </a:r>
            <a:r>
              <a:rPr lang="ko-KR" altLang="en-US" dirty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없어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en-US" altLang="ko-KR" baseline="30000" dirty="0" smtClean="0"/>
              <a:t>3</a:t>
            </a:r>
            <a:r>
              <a:rPr lang="en-US" altLang="ko-KR" dirty="0" smtClean="0"/>
              <a:t> </a:t>
            </a:r>
            <a:r>
              <a:rPr lang="en-US" altLang="ko-KR" dirty="0"/>
              <a:t>= A</a:t>
            </a:r>
            <a:r>
              <a:rPr lang="en-US" altLang="ko-KR" baseline="30000" dirty="0"/>
              <a:t>2</a:t>
            </a:r>
            <a:r>
              <a:rPr lang="ko-KR" altLang="en-US" dirty="0"/>
              <a:t>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/>
          </a:p>
          <a:p>
            <a:pPr marL="627062" lvl="2" indent="0" eaLnBrk="1" hangingPunct="1">
              <a:lnSpc>
                <a:spcPct val="150000"/>
              </a:lnSpc>
              <a:buNone/>
            </a:pP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84540"/>
            <a:ext cx="2132720" cy="158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타원 41"/>
          <p:cNvSpPr/>
          <p:nvPr/>
        </p:nvSpPr>
        <p:spPr>
          <a:xfrm>
            <a:off x="3059832" y="2888732"/>
            <a:ext cx="288032" cy="276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233454" y="3929202"/>
            <a:ext cx="3412475" cy="2538128"/>
            <a:chOff x="4661857" y="3674635"/>
            <a:chExt cx="3412475" cy="2538128"/>
          </a:xfrm>
        </p:grpSpPr>
        <p:grpSp>
          <p:nvGrpSpPr>
            <p:cNvPr id="49" name="그룹 48"/>
            <p:cNvGrpSpPr/>
            <p:nvPr/>
          </p:nvGrpSpPr>
          <p:grpSpPr>
            <a:xfrm>
              <a:off x="4661857" y="3674635"/>
              <a:ext cx="3412475" cy="2538128"/>
              <a:chOff x="4418249" y="3222046"/>
              <a:chExt cx="3412475" cy="2538128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4418249" y="3222046"/>
                <a:ext cx="3412475" cy="2538128"/>
                <a:chOff x="4418249" y="3222046"/>
                <a:chExt cx="3412475" cy="2538128"/>
              </a:xfrm>
            </p:grpSpPr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8249" y="3366046"/>
                  <a:ext cx="3412475" cy="2223265"/>
                </a:xfrm>
                <a:prstGeom prst="rect">
                  <a:avLst/>
                </a:prstGeom>
              </p:spPr>
            </p:pic>
            <p:cxnSp>
              <p:nvCxnSpPr>
                <p:cNvPr id="62" name="직선 화살표 연결선 61"/>
                <p:cNvCxnSpPr/>
                <p:nvPr/>
              </p:nvCxnSpPr>
              <p:spPr>
                <a:xfrm>
                  <a:off x="5037451" y="407710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/>
                <p:cNvCxnSpPr/>
                <p:nvPr/>
              </p:nvCxnSpPr>
              <p:spPr>
                <a:xfrm flipH="1" flipV="1">
                  <a:off x="6038133" y="3855548"/>
                  <a:ext cx="1341605" cy="113077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/>
                <p:cNvCxnSpPr/>
                <p:nvPr/>
              </p:nvCxnSpPr>
              <p:spPr>
                <a:xfrm>
                  <a:off x="6021080" y="3233132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/>
                <p:cNvCxnSpPr/>
                <p:nvPr/>
              </p:nvCxnSpPr>
              <p:spPr>
                <a:xfrm flipV="1">
                  <a:off x="5980931" y="547217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/>
                <p:cNvCxnSpPr/>
                <p:nvPr/>
              </p:nvCxnSpPr>
              <p:spPr>
                <a:xfrm>
                  <a:off x="7565107" y="3222046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직선 화살표 연결선 52"/>
              <p:cNvCxnSpPr/>
              <p:nvPr/>
            </p:nvCxnSpPr>
            <p:spPr>
              <a:xfrm flipV="1">
                <a:off x="5919208" y="3950824"/>
                <a:ext cx="16202" cy="110580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 flipV="1">
                <a:off x="6188651" y="4000349"/>
                <a:ext cx="1180890" cy="1118890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>
                <a:off x="5245944" y="4660647"/>
                <a:ext cx="554772" cy="5076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>
                <a:off x="5320464" y="4642189"/>
                <a:ext cx="553344" cy="480531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6115797" y="4028758"/>
                <a:ext cx="17378" cy="107140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/>
              <p:nvPr/>
            </p:nvCxnSpPr>
            <p:spPr>
              <a:xfrm>
                <a:off x="6249179" y="5174937"/>
                <a:ext cx="1045567" cy="3879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/>
              <p:nvPr/>
            </p:nvCxnSpPr>
            <p:spPr>
              <a:xfrm flipH="1">
                <a:off x="6224114" y="5447942"/>
                <a:ext cx="1045567" cy="3879"/>
              </a:xfrm>
              <a:prstGeom prst="straightConnector1">
                <a:avLst/>
              </a:prstGeom>
              <a:ln w="28575">
                <a:solidFill>
                  <a:srgbClr val="F8A66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6235283" y="4000349"/>
                <a:ext cx="615" cy="1022294"/>
              </a:xfrm>
              <a:prstGeom prst="straightConnector1">
                <a:avLst/>
              </a:prstGeom>
              <a:ln w="28575">
                <a:solidFill>
                  <a:srgbClr val="F8A66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직선 화살표 연결선 49"/>
            <p:cNvCxnSpPr/>
            <p:nvPr/>
          </p:nvCxnSpPr>
          <p:spPr>
            <a:xfrm flipV="1">
              <a:off x="6438729" y="5783699"/>
              <a:ext cx="1061869" cy="8134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>
              <a:off x="5371827" y="5229170"/>
              <a:ext cx="512742" cy="511223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276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 eaLnBrk="1" hangingPunct="1">
              <a:buNone/>
            </a:pPr>
            <a:r>
              <a:rPr lang="ko-KR" altLang="en-US" dirty="0" smtClean="0"/>
              <a:t>⑤ 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baseline="30000" dirty="0">
                <a:solidFill>
                  <a:srgbClr val="FF0000"/>
                </a:solidFill>
              </a:rPr>
              <a:t>4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0000CC"/>
                </a:solidFill>
              </a:rPr>
              <a:t>A</a:t>
            </a:r>
            <a:r>
              <a:rPr lang="en-US" altLang="ko-KR" baseline="30000" dirty="0">
                <a:solidFill>
                  <a:srgbClr val="0000CC"/>
                </a:solidFill>
              </a:rPr>
              <a:t>3</a:t>
            </a:r>
            <a:r>
              <a:rPr lang="ko-KR" altLang="en-US" dirty="0"/>
              <a:t>에서 구한 경로와 정점 </a:t>
            </a:r>
            <a:r>
              <a:rPr lang="en-US" altLang="ko-KR" dirty="0">
                <a:solidFill>
                  <a:srgbClr val="FF0000"/>
                </a:solidFill>
              </a:rPr>
              <a:t>E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로 거쳐가는 경로를 고려하여 </a:t>
            </a:r>
            <a:r>
              <a:rPr lang="ko-KR" altLang="en-US" dirty="0" smtClean="0"/>
              <a:t>최단 </a:t>
            </a:r>
            <a:r>
              <a:rPr lang="ko-KR" altLang="en-US" dirty="0"/>
              <a:t>경로를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11469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49443" cy="576263"/>
          </a:xfrm>
        </p:spPr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신장 트리와 최소 비용 신장 트리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07" y="1268760"/>
            <a:ext cx="5860765" cy="253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75" y="2730920"/>
            <a:ext cx="1511029" cy="3856775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4013528" y="4049567"/>
            <a:ext cx="3412475" cy="2538128"/>
            <a:chOff x="4661857" y="3674635"/>
            <a:chExt cx="3412475" cy="2538128"/>
          </a:xfrm>
        </p:grpSpPr>
        <p:grpSp>
          <p:nvGrpSpPr>
            <p:cNvPr id="48" name="그룹 47"/>
            <p:cNvGrpSpPr/>
            <p:nvPr/>
          </p:nvGrpSpPr>
          <p:grpSpPr>
            <a:xfrm>
              <a:off x="4661857" y="3674635"/>
              <a:ext cx="3412475" cy="2538128"/>
              <a:chOff x="4418249" y="3222046"/>
              <a:chExt cx="3412475" cy="2538128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4418249" y="3222046"/>
                <a:ext cx="3412475" cy="2538128"/>
                <a:chOff x="4418249" y="3222046"/>
                <a:chExt cx="3412475" cy="2538128"/>
              </a:xfrm>
            </p:grpSpPr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18249" y="3366046"/>
                  <a:ext cx="3412475" cy="2223265"/>
                </a:xfrm>
                <a:prstGeom prst="rect">
                  <a:avLst/>
                </a:prstGeom>
              </p:spPr>
            </p:pic>
            <p:cxnSp>
              <p:nvCxnSpPr>
                <p:cNvPr id="61" name="직선 화살표 연결선 60"/>
                <p:cNvCxnSpPr/>
                <p:nvPr/>
              </p:nvCxnSpPr>
              <p:spPr>
                <a:xfrm>
                  <a:off x="5037451" y="407710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/>
                <p:cNvCxnSpPr/>
                <p:nvPr/>
              </p:nvCxnSpPr>
              <p:spPr>
                <a:xfrm flipH="1" flipV="1">
                  <a:off x="6038133" y="3855548"/>
                  <a:ext cx="1341605" cy="113077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/>
                <p:cNvCxnSpPr/>
                <p:nvPr/>
              </p:nvCxnSpPr>
              <p:spPr>
                <a:xfrm>
                  <a:off x="6021080" y="3233132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/>
                <p:cNvCxnSpPr/>
                <p:nvPr/>
              </p:nvCxnSpPr>
              <p:spPr>
                <a:xfrm flipV="1">
                  <a:off x="5980931" y="5472174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/>
                <p:cNvCxnSpPr/>
                <p:nvPr/>
              </p:nvCxnSpPr>
              <p:spPr>
                <a:xfrm>
                  <a:off x="7565107" y="3222046"/>
                  <a:ext cx="0" cy="2880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직선 화살표 연결선 51"/>
              <p:cNvCxnSpPr/>
              <p:nvPr/>
            </p:nvCxnSpPr>
            <p:spPr>
              <a:xfrm flipV="1">
                <a:off x="5919208" y="3950824"/>
                <a:ext cx="16202" cy="110580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V="1">
                <a:off x="6188651" y="4000349"/>
                <a:ext cx="1180890" cy="1118890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>
                <a:off x="5245944" y="4660647"/>
                <a:ext cx="554772" cy="5076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>
                <a:off x="5320464" y="4642189"/>
                <a:ext cx="553344" cy="480531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H="1">
                <a:off x="6115797" y="4028758"/>
                <a:ext cx="17378" cy="107140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>
                <a:off x="6249179" y="5174937"/>
                <a:ext cx="1045567" cy="3879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/>
              <p:nvPr/>
            </p:nvCxnSpPr>
            <p:spPr>
              <a:xfrm flipH="1">
                <a:off x="6224114" y="5447942"/>
                <a:ext cx="1045567" cy="3879"/>
              </a:xfrm>
              <a:prstGeom prst="straightConnector1">
                <a:avLst/>
              </a:prstGeom>
              <a:ln w="28575">
                <a:solidFill>
                  <a:srgbClr val="F8A66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/>
              <p:nvPr/>
            </p:nvCxnSpPr>
            <p:spPr>
              <a:xfrm flipV="1">
                <a:off x="6235283" y="4000349"/>
                <a:ext cx="615" cy="1022294"/>
              </a:xfrm>
              <a:prstGeom prst="straightConnector1">
                <a:avLst/>
              </a:prstGeom>
              <a:ln w="28575">
                <a:solidFill>
                  <a:srgbClr val="F8A66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/>
            <p:cNvCxnSpPr/>
            <p:nvPr/>
          </p:nvCxnSpPr>
          <p:spPr>
            <a:xfrm flipV="1">
              <a:off x="6438729" y="5783699"/>
              <a:ext cx="1061869" cy="8134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5371827" y="5229170"/>
              <a:ext cx="512742" cy="511223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24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3002</TotalTime>
  <Words>4521</Words>
  <Application>Microsoft Office PowerPoint</Application>
  <PresentationFormat>화면 슬라이드 쇼(4:3)</PresentationFormat>
  <Paragraphs>613</Paragraphs>
  <Slides>101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4" baseType="lpstr">
      <vt:lpstr>HY강M</vt:lpstr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Times New Roman</vt:lpstr>
      <vt:lpstr>Verdana</vt:lpstr>
      <vt:lpstr>Wingdings</vt:lpstr>
      <vt:lpstr>1_마스터</vt:lpstr>
      <vt:lpstr>그래프</vt:lpstr>
      <vt:lpstr>PowerPoint 프레젠테이션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1. 그래프의 구조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2. 그래프의 구현</vt:lpstr>
      <vt:lpstr>3. 그래프의 순회</vt:lpstr>
      <vt:lpstr>3. 그래프의 순회 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3. 그래프의 순회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4. 신장 트리와 최소 비용 신장 트리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induk</cp:lastModifiedBy>
  <cp:revision>255</cp:revision>
  <dcterms:created xsi:type="dcterms:W3CDTF">2011-01-05T15:14:06Z</dcterms:created>
  <dcterms:modified xsi:type="dcterms:W3CDTF">2021-06-18T01:37:38Z</dcterms:modified>
</cp:coreProperties>
</file>